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9" r:id="rId2"/>
    <p:sldId id="263" r:id="rId3"/>
    <p:sldId id="259" r:id="rId4"/>
    <p:sldId id="270" r:id="rId5"/>
  </p:sldIdLst>
  <p:sldSz cx="6858000" cy="9144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4F4F"/>
    <a:srgbClr val="0000FF"/>
    <a:srgbClr val="6F6F6F"/>
    <a:srgbClr val="A271FB"/>
    <a:srgbClr val="CC99FF"/>
    <a:srgbClr val="BA2FFF"/>
    <a:srgbClr val="585858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2" autoAdjust="0"/>
    <p:restoredTop sz="94676" autoAdjust="0"/>
  </p:normalViewPr>
  <p:slideViewPr>
    <p:cSldViewPr>
      <p:cViewPr>
        <p:scale>
          <a:sx n="100" d="100"/>
          <a:sy n="100" d="100"/>
        </p:scale>
        <p:origin x="-1056" y="32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CE5DB-1129-4465-925E-F72680FE2038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A7BD5A-FC14-4920-9A3D-B12A43538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8072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866A-6941-4C3C-A658-8DDB14EE4C55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1212-A697-43D0-9619-B2DBE6EB1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9465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866A-6941-4C3C-A658-8DDB14EE4C55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1212-A697-43D0-9619-B2DBE6EB1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850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866A-6941-4C3C-A658-8DDB14EE4C55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1212-A697-43D0-9619-B2DBE6EB1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7323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866A-6941-4C3C-A658-8DDB14EE4C55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1212-A697-43D0-9619-B2DBE6EB1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932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866A-6941-4C3C-A658-8DDB14EE4C55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1212-A697-43D0-9619-B2DBE6EB1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7279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866A-6941-4C3C-A658-8DDB14EE4C55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1212-A697-43D0-9619-B2DBE6EB1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7122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866A-6941-4C3C-A658-8DDB14EE4C55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1212-A697-43D0-9619-B2DBE6EB1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3047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866A-6941-4C3C-A658-8DDB14EE4C55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1212-A697-43D0-9619-B2DBE6EB1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8713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866A-6941-4C3C-A658-8DDB14EE4C55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1212-A697-43D0-9619-B2DBE6EB1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7789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866A-6941-4C3C-A658-8DDB14EE4C55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1212-A697-43D0-9619-B2DBE6EB1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0342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866A-6941-4C3C-A658-8DDB14EE4C55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1212-A697-43D0-9619-B2DBE6EB1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3851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8866A-6941-4C3C-A658-8DDB14EE4C55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A1212-A697-43D0-9619-B2DBE6EB1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2126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czv.upol.cz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hyperlink" Target="mailto:klara.malinakova@oushi.upol.cz" TargetMode="External"/><Relationship Id="rId7" Type="http://schemas.openxmlformats.org/officeDocument/2006/relationships/image" Target="../media/image6.jpeg"/><Relationship Id="rId2" Type="http://schemas.openxmlformats.org/officeDocument/2006/relationships/hyperlink" Target="mailto:marta.cincialova@upol.cz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hyperlink" Target="mailto:kristyna.hradilova@upol.cz" TargetMode="External"/><Relationship Id="rId4" Type="http://schemas.openxmlformats.org/officeDocument/2006/relationships/hyperlink" Target="http://www.cmtf.upol.cz/skupiny/verejnosti/celozivotni-vzdelavani/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Jitka\Stažené soubory\olomouc_katedrala_16.stoleti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745" y="4716016"/>
            <a:ext cx="4464496" cy="30679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966078" y="1669321"/>
            <a:ext cx="58919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4F4F4F"/>
                </a:solidFill>
              </a:rPr>
              <a:t>Sakrální památky </a:t>
            </a:r>
            <a:r>
              <a:rPr lang="cs-CZ" sz="3600" b="1" dirty="0" smtClean="0">
                <a:solidFill>
                  <a:srgbClr val="4F4F4F"/>
                </a:solidFill>
              </a:rPr>
              <a:t>Olomouce</a:t>
            </a:r>
          </a:p>
          <a:p>
            <a:pPr>
              <a:spcBef>
                <a:spcPts val="600"/>
              </a:spcBef>
            </a:pPr>
            <a:r>
              <a:rPr lang="cs-CZ" sz="2000" b="1" dirty="0" smtClean="0">
                <a:solidFill>
                  <a:srgbClr val="4F4F4F"/>
                </a:solidFill>
                <a:latin typeface="+mj-lt"/>
                <a:cs typeface="Times New Roman" panose="02020603050405020304" pitchFamily="18" charset="0"/>
              </a:rPr>
              <a:t>Zájmový </a:t>
            </a:r>
            <a:r>
              <a:rPr lang="cs-CZ" sz="2000" b="1" dirty="0">
                <a:solidFill>
                  <a:srgbClr val="4F4F4F"/>
                </a:solidFill>
                <a:latin typeface="+mj-lt"/>
                <a:cs typeface="Times New Roman" panose="02020603050405020304" pitchFamily="18" charset="0"/>
              </a:rPr>
              <a:t>kurz celoživotního vzdělávání </a:t>
            </a:r>
            <a:endParaRPr lang="cs-CZ" sz="2000" b="1" dirty="0" smtClean="0">
              <a:solidFill>
                <a:srgbClr val="4F4F4F"/>
              </a:solidFill>
              <a:latin typeface="+mj-lt"/>
              <a:cs typeface="Times New Roman" panose="02020603050405020304" pitchFamily="18" charset="0"/>
            </a:endParaRPr>
          </a:p>
          <a:p>
            <a:r>
              <a:rPr lang="cs-CZ" sz="2000" b="1" dirty="0" smtClean="0">
                <a:solidFill>
                  <a:srgbClr val="4F4F4F"/>
                </a:solidFill>
                <a:latin typeface="+mj-lt"/>
                <a:cs typeface="Times New Roman" panose="02020603050405020304" pitchFamily="18" charset="0"/>
              </a:rPr>
              <a:t>v </a:t>
            </a:r>
            <a:r>
              <a:rPr lang="cs-CZ" sz="2000" b="1" dirty="0">
                <a:solidFill>
                  <a:srgbClr val="4F4F4F"/>
                </a:solidFill>
                <a:latin typeface="+mj-lt"/>
                <a:cs typeface="Times New Roman" panose="02020603050405020304" pitchFamily="18" charset="0"/>
              </a:rPr>
              <a:t>r. 2017/2018 </a:t>
            </a:r>
            <a:endParaRPr lang="cs-CZ" sz="2000" b="1" dirty="0">
              <a:solidFill>
                <a:srgbClr val="4F4F4F"/>
              </a:solidFill>
              <a:latin typeface="+mj-lt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algn="r"/>
            <a:endParaRPr lang="cs-CZ" sz="300" dirty="0">
              <a:solidFill>
                <a:srgbClr val="4F4F4F"/>
              </a:solid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509120" y="173922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4" y="41573"/>
            <a:ext cx="3014663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052735" y="8028384"/>
            <a:ext cx="5222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4F4F4F"/>
                </a:solidFill>
              </a:rPr>
              <a:t>Pod záštitou </a:t>
            </a:r>
            <a:r>
              <a:rPr lang="cs-CZ" b="1">
                <a:solidFill>
                  <a:srgbClr val="4F4F4F"/>
                </a:solidFill>
              </a:rPr>
              <a:t>děkana </a:t>
            </a:r>
            <a:r>
              <a:rPr lang="cs-CZ" b="1" smtClean="0">
                <a:solidFill>
                  <a:srgbClr val="4F4F4F"/>
                </a:solidFill>
              </a:rPr>
              <a:t>CMTF </a:t>
            </a:r>
            <a:r>
              <a:rPr lang="cs-CZ" b="1" dirty="0">
                <a:solidFill>
                  <a:srgbClr val="4F4F4F"/>
                </a:solidFill>
              </a:rPr>
              <a:t>UP v Olomouci </a:t>
            </a:r>
          </a:p>
          <a:p>
            <a:pPr algn="r"/>
            <a:r>
              <a:rPr lang="cs-CZ" b="1" dirty="0">
                <a:solidFill>
                  <a:srgbClr val="4F4F4F"/>
                </a:solidFill>
              </a:rPr>
              <a:t>prof. Ing. Mgr. et Mgr. Petera </a:t>
            </a:r>
            <a:r>
              <a:rPr lang="cs-CZ" b="1" dirty="0" err="1">
                <a:solidFill>
                  <a:srgbClr val="4F4F4F"/>
                </a:solidFill>
              </a:rPr>
              <a:t>Tavela</a:t>
            </a:r>
            <a:r>
              <a:rPr lang="cs-CZ" b="1" dirty="0">
                <a:solidFill>
                  <a:srgbClr val="4F4F4F"/>
                </a:solidFill>
              </a:rPr>
              <a:t>, Ph.D.</a:t>
            </a:r>
          </a:p>
        </p:txBody>
      </p:sp>
      <p:pic>
        <p:nvPicPr>
          <p:cNvPr id="1027" name="Picture 3" descr="D:\Jitka\Stažené soubory\800px-Church_of_Immaculate_Conception_of_Virgin_Mary_in_Olomouc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3134" y="3008149"/>
            <a:ext cx="3446186" cy="24999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2718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2" y="150965"/>
            <a:ext cx="1368152" cy="1324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ovéPole 12"/>
          <p:cNvSpPr txBox="1"/>
          <p:nvPr/>
        </p:nvSpPr>
        <p:spPr>
          <a:xfrm>
            <a:off x="2276872" y="1907704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Garant kurzu </a:t>
            </a:r>
          </a:p>
          <a:p>
            <a:pPr algn="r"/>
            <a:r>
              <a:rPr lang="cs-CZ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PhDr. Jitka Jonová, </a:t>
            </a:r>
            <a:r>
              <a:rPr lang="cs-CZ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Th.D</a:t>
            </a:r>
            <a:r>
              <a:rPr lang="cs-CZ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cs-CZ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332656" y="2627784"/>
            <a:ext cx="612068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Na Univerzitě Palackého v Olomouci absolvovala obory: </a:t>
            </a:r>
            <a:r>
              <a:rPr lang="cs-CZ" sz="13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Katolická  teologie</a:t>
            </a:r>
            <a:r>
              <a:rPr lang="cs-CZ" sz="1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(</a:t>
            </a:r>
            <a:r>
              <a:rPr lang="cs-CZ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2005), </a:t>
            </a:r>
            <a:r>
              <a:rPr lang="cs-CZ" sz="13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Historie</a:t>
            </a:r>
            <a:r>
              <a:rPr lang="cs-CZ" sz="1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</a:t>
            </a:r>
            <a:r>
              <a:rPr lang="cs-CZ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(2007) a </a:t>
            </a:r>
            <a:r>
              <a:rPr lang="cs-CZ" sz="13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Dějiny </a:t>
            </a:r>
            <a:r>
              <a:rPr lang="cs-CZ" sz="1300" i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výtvarných umění </a:t>
            </a:r>
            <a:r>
              <a:rPr lang="cs-CZ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(2013</a:t>
            </a:r>
            <a:r>
              <a:rPr lang="cs-CZ" sz="1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). </a:t>
            </a:r>
            <a:r>
              <a:rPr lang="cs-CZ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V roce 2011 zakončila doktorské studium v oboru </a:t>
            </a:r>
            <a:r>
              <a:rPr lang="cs-CZ" sz="13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Praktická </a:t>
            </a:r>
            <a:r>
              <a:rPr lang="cs-CZ" sz="1300" i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teologie </a:t>
            </a:r>
            <a:r>
              <a:rPr lang="cs-CZ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se zaměřením na církevní </a:t>
            </a:r>
            <a:r>
              <a:rPr lang="cs-CZ" sz="1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dějiny a od r. </a:t>
            </a:r>
            <a:r>
              <a:rPr lang="cs-CZ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2008 </a:t>
            </a:r>
            <a:r>
              <a:rPr lang="cs-CZ" sz="1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vyučuje na Cyrilometodějské teologické fakultě Univerzity Palackého v Olomouci. </a:t>
            </a:r>
          </a:p>
          <a:p>
            <a:pPr algn="just"/>
            <a:r>
              <a:rPr lang="cs-CZ" sz="1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Věnuje se především českým a moravským církevním dějinám </a:t>
            </a:r>
            <a:r>
              <a:rPr lang="cs-CZ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19. a </a:t>
            </a:r>
            <a:r>
              <a:rPr lang="cs-CZ" sz="1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počátku 20. století, sakrálnímu </a:t>
            </a:r>
            <a:r>
              <a:rPr lang="cs-CZ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umění </a:t>
            </a:r>
            <a:r>
              <a:rPr lang="cs-CZ" sz="1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a dějinám </a:t>
            </a:r>
            <a:r>
              <a:rPr lang="cs-CZ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liturgie.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32656" y="4058652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Obsah kurzu</a:t>
            </a:r>
            <a:endParaRPr lang="cs-CZ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022938"/>
              </p:ext>
            </p:extLst>
          </p:nvPr>
        </p:nvGraphicFramePr>
        <p:xfrm>
          <a:off x="425152" y="4499992"/>
          <a:ext cx="5956176" cy="394815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9561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+mj-lt"/>
                        </a:rPr>
                        <a:t>Přednášky/workshopy</a:t>
                      </a:r>
                      <a:endParaRPr lang="cs-CZ" sz="16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170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Vybrané otázky z českých církevních dějin</a:t>
                      </a:r>
                      <a:r>
                        <a:rPr lang="cs-CZ" sz="160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Dějiny olomoucké arcidiecéze v kontextu českých církevních dějin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(události, vybrané osobnosti)</a:t>
                      </a:r>
                      <a:endParaRPr lang="cs-CZ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9416" marR="89416" marT="44708" marB="44708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Liturgické reálie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Paramenta</a:t>
                      </a:r>
                      <a:r>
                        <a:rPr lang="cs-CZ" sz="140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preciosa, liturgický prostor, liturgické vybavení  (historický vývoj) </a:t>
                      </a:r>
                    </a:p>
                  </a:txBody>
                  <a:tcPr marL="89416" marR="89416" marT="44708" marB="44708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386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Základní ikonografie světců 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Základní ikonografie zaměřená na světce, kteří jsou v Olomouci zobrazování</a:t>
                      </a:r>
                      <a:endParaRPr lang="cs-CZ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9416" marR="89416" marT="44708" marB="44708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2468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Sakrální památky v Olomouci</a:t>
                      </a:r>
                      <a:r>
                        <a:rPr lang="cs-CZ" sz="160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 spc="-2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Provedení vybranými olomouckými </a:t>
                      </a:r>
                      <a:r>
                        <a:rPr lang="cs-CZ" sz="1400" kern="1200" spc="-1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sakrálními památkami s výkladem zaměřeným na </a:t>
                      </a:r>
                      <a:r>
                        <a:rPr lang="cs-CZ" sz="1400" kern="1200" spc="-1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kontext památky v dějinách: </a:t>
                      </a:r>
                      <a:r>
                        <a:rPr lang="cs-CZ" sz="1400" kern="1200" spc="-1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katedrála </a:t>
                      </a:r>
                      <a:r>
                        <a:rPr lang="cs-CZ" sz="1400" kern="1200" spc="2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sv. Václava, kostel sv. Mořice</a:t>
                      </a:r>
                      <a:r>
                        <a:rPr lang="cs-CZ" sz="1400" kern="1200" spc="-1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kostel sv. Michala včetně ambitů, kaple sv. Jana </a:t>
                      </a:r>
                      <a:r>
                        <a:rPr lang="cs-CZ" sz="1400" kern="1200" spc="-1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Sarkandra</a:t>
                      </a:r>
                      <a:r>
                        <a:rPr lang="cs-CZ" sz="1400" kern="1200" spc="-1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kostel sv. Kateřiny, Trojiční sloup, radniční kaple sv. Jeronýma, kostel Neposkvrněného Početí Panny Marie, kostel sv. Cyrila a Metoděje v </a:t>
                      </a:r>
                      <a:r>
                        <a:rPr lang="cs-CZ" sz="1400" kern="1200" spc="-1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Hejčíně</a:t>
                      </a:r>
                      <a:r>
                        <a:rPr lang="cs-CZ" sz="1400" kern="1200" spc="-1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(výběr památek zohlední aktuální liturgický provoz)</a:t>
                      </a:r>
                      <a:endParaRPr lang="cs-CZ" sz="1400" spc="-1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8373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332656" y="1907704"/>
            <a:ext cx="612068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Kdy?</a:t>
            </a:r>
          </a:p>
          <a:p>
            <a:endParaRPr lang="cs-CZ" sz="1600" b="1" dirty="0"/>
          </a:p>
          <a:p>
            <a:endParaRPr lang="cs-CZ" sz="1600" b="1" dirty="0"/>
          </a:p>
          <a:p>
            <a:endParaRPr lang="cs-CZ" sz="1600" b="1" dirty="0"/>
          </a:p>
          <a:p>
            <a:endParaRPr lang="cs-CZ" sz="1600" dirty="0"/>
          </a:p>
          <a:p>
            <a:endParaRPr lang="cs-CZ" sz="1600" b="1" dirty="0"/>
          </a:p>
          <a:p>
            <a:endParaRPr lang="cs-CZ" sz="1600" b="1" dirty="0" smtClean="0"/>
          </a:p>
          <a:p>
            <a:endParaRPr lang="cs-CZ" sz="1600" b="1" dirty="0"/>
          </a:p>
          <a:p>
            <a:endParaRPr lang="cs-CZ" sz="1600" b="1" dirty="0" smtClean="0"/>
          </a:p>
          <a:p>
            <a:r>
              <a:rPr lang="cs-CZ" b="1" dirty="0" smtClean="0"/>
              <a:t>Kde</a:t>
            </a:r>
            <a:r>
              <a:rPr lang="cs-CZ" b="1" dirty="0"/>
              <a:t>?</a:t>
            </a:r>
          </a:p>
          <a:p>
            <a:r>
              <a:rPr lang="cs-CZ" sz="1600" dirty="0"/>
              <a:t>Teoretická část: budova CMTF UP v Olomouci, Univerzitní </a:t>
            </a:r>
            <a:r>
              <a:rPr lang="cs-CZ" sz="1600" dirty="0" smtClean="0"/>
              <a:t>22, Olomouc</a:t>
            </a:r>
            <a:endParaRPr lang="cs-CZ" sz="1600" dirty="0"/>
          </a:p>
          <a:p>
            <a:r>
              <a:rPr lang="cs-CZ" sz="1600" dirty="0"/>
              <a:t>Praktická část: </a:t>
            </a:r>
            <a:r>
              <a:rPr lang="cs-CZ" sz="1600" dirty="0" smtClean="0"/>
              <a:t>jednotlivé sakrální objekty</a:t>
            </a:r>
            <a:endParaRPr lang="cs-CZ" sz="1600" dirty="0"/>
          </a:p>
          <a:p>
            <a:endParaRPr lang="cs-CZ" sz="1600" dirty="0"/>
          </a:p>
          <a:p>
            <a:r>
              <a:rPr lang="cs-CZ" b="1" dirty="0"/>
              <a:t>Cena</a:t>
            </a:r>
          </a:p>
          <a:p>
            <a:r>
              <a:rPr lang="cs-CZ" sz="1600" dirty="0" smtClean="0"/>
              <a:t>3 000 Kč (vč</a:t>
            </a:r>
            <a:r>
              <a:rPr lang="cs-CZ" sz="1600" dirty="0"/>
              <a:t>. DPH</a:t>
            </a:r>
            <a:r>
              <a:rPr lang="cs-CZ" sz="1600" dirty="0" smtClean="0"/>
              <a:t>)</a:t>
            </a:r>
          </a:p>
          <a:p>
            <a:pPr algn="just"/>
            <a:r>
              <a:rPr lang="cs-CZ" sz="1500" dirty="0" smtClean="0"/>
              <a:t>Pokud </a:t>
            </a:r>
            <a:r>
              <a:rPr lang="cs-CZ" sz="1500" dirty="0"/>
              <a:t>je účastník na kurz </a:t>
            </a:r>
            <a:r>
              <a:rPr lang="cs-CZ" sz="1500" dirty="0" smtClean="0"/>
              <a:t>vyslán/doporučen farářem/správcem kostela s tím, že se připravuje na práci průvodce v tomto kostele, </a:t>
            </a:r>
            <a:r>
              <a:rPr lang="cs-CZ" sz="1500" dirty="0"/>
              <a:t>a předloží </a:t>
            </a:r>
            <a:r>
              <a:rPr lang="cs-CZ" sz="1500" dirty="0" smtClean="0"/>
              <a:t>příslušné doporučení spolu s dokladem </a:t>
            </a:r>
            <a:r>
              <a:rPr lang="cs-CZ" sz="1500" dirty="0"/>
              <a:t>o absolvování kurzu </a:t>
            </a:r>
            <a:r>
              <a:rPr lang="cs-CZ" sz="1500" dirty="0"/>
              <a:t>na </a:t>
            </a:r>
            <a:r>
              <a:rPr lang="cs-CZ" sz="1500" dirty="0"/>
              <a:t>Informační centrum </a:t>
            </a:r>
            <a:r>
              <a:rPr lang="cs-CZ" sz="1500" dirty="0"/>
              <a:t>Olomouc (kontaktní </a:t>
            </a:r>
            <a:r>
              <a:rPr lang="cs-CZ" sz="1500" dirty="0"/>
              <a:t>osoba: Bc. Jitka </a:t>
            </a:r>
            <a:r>
              <a:rPr lang="cs-CZ" sz="1500" dirty="0" err="1"/>
              <a:t>Lučanová</a:t>
            </a:r>
            <a:r>
              <a:rPr lang="cs-CZ" sz="1500" dirty="0"/>
              <a:t>, vedoucí Informačního </a:t>
            </a:r>
            <a:r>
              <a:rPr lang="cs-CZ" sz="1500" dirty="0"/>
              <a:t>centra), </a:t>
            </a:r>
            <a:r>
              <a:rPr lang="cs-CZ" sz="1500" dirty="0"/>
              <a:t>bude mu částka ceny kurzu zpětně </a:t>
            </a:r>
            <a:r>
              <a:rPr lang="cs-CZ" sz="1500" dirty="0" smtClean="0"/>
              <a:t>proplacena.</a:t>
            </a:r>
            <a:endParaRPr lang="cs-CZ" sz="1500" dirty="0"/>
          </a:p>
          <a:p>
            <a:endParaRPr lang="cs-CZ" sz="1600" dirty="0"/>
          </a:p>
          <a:p>
            <a:r>
              <a:rPr lang="cs-CZ" b="1" dirty="0"/>
              <a:t>Jak a do kdy se přihlásit?</a:t>
            </a:r>
          </a:p>
          <a:p>
            <a:r>
              <a:rPr lang="cs-CZ" sz="1600" dirty="0" smtClean="0"/>
              <a:t>Přes </a:t>
            </a:r>
            <a:r>
              <a:rPr lang="cs-CZ" sz="1600" dirty="0"/>
              <a:t>portál </a:t>
            </a:r>
            <a:r>
              <a:rPr lang="cs-CZ" sz="1600" dirty="0" smtClean="0"/>
              <a:t>Celoživotního vzdělávání UP do </a:t>
            </a:r>
            <a:r>
              <a:rPr lang="cs-CZ" sz="1600" b="1" dirty="0"/>
              <a:t>5. 10. </a:t>
            </a:r>
            <a:r>
              <a:rPr lang="cs-CZ" sz="1600" b="1" dirty="0" smtClean="0"/>
              <a:t>2017</a:t>
            </a:r>
          </a:p>
          <a:p>
            <a:r>
              <a:rPr lang="cs-CZ" sz="1600" dirty="0" smtClean="0"/>
              <a:t> </a:t>
            </a:r>
            <a:r>
              <a:rPr lang="cs-CZ" sz="1600" dirty="0" smtClean="0">
                <a:hlinkClick r:id="rId2"/>
              </a:rPr>
              <a:t>www.czv.upol.cz</a:t>
            </a:r>
            <a:endParaRPr lang="cs-CZ" sz="1600" dirty="0"/>
          </a:p>
          <a:p>
            <a:endParaRPr lang="cs-CZ" sz="1600" b="1" dirty="0"/>
          </a:p>
          <a:p>
            <a:r>
              <a:rPr lang="cs-CZ" b="1" dirty="0" smtClean="0"/>
              <a:t>Podmínky </a:t>
            </a:r>
            <a:r>
              <a:rPr lang="cs-CZ" b="1" dirty="0"/>
              <a:t>otevření kurzu</a:t>
            </a:r>
          </a:p>
          <a:p>
            <a:r>
              <a:rPr lang="cs-CZ" sz="1600" dirty="0"/>
              <a:t>Alespoň </a:t>
            </a:r>
            <a:r>
              <a:rPr lang="cs-CZ" sz="1600" dirty="0" smtClean="0"/>
              <a:t>20 zájemců</a:t>
            </a:r>
            <a:endParaRPr lang="cs-CZ" sz="1600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10791"/>
              </p:ext>
            </p:extLst>
          </p:nvPr>
        </p:nvGraphicFramePr>
        <p:xfrm>
          <a:off x="404664" y="2339752"/>
          <a:ext cx="6048672" cy="151216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9139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15727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55272">
                <a:tc>
                  <a:txBody>
                    <a:bodyPr/>
                    <a:lstStyle/>
                    <a:p>
                      <a:pPr marL="91440" algn="just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+mn-lt"/>
                        </a:rPr>
                        <a:t>Teoretická </a:t>
                      </a:r>
                      <a:r>
                        <a:rPr lang="cs-CZ" sz="1600" dirty="0">
                          <a:effectLst/>
                          <a:latin typeface="+mn-lt"/>
                        </a:rPr>
                        <a:t>část</a:t>
                      </a:r>
                    </a:p>
                    <a:p>
                      <a:pPr marL="91440" algn="just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Zimní semestr</a:t>
                      </a:r>
                      <a:endParaRPr lang="cs-CZ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9535"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</a:rPr>
                        <a:t>Praktická část</a:t>
                      </a:r>
                    </a:p>
                    <a:p>
                      <a:pPr marL="89535" algn="just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Letní semestr</a:t>
                      </a:r>
                      <a:endParaRPr lang="cs-CZ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5632">
                <a:tc>
                  <a:txBody>
                    <a:bodyPr/>
                    <a:lstStyle/>
                    <a:p>
                      <a:pPr marL="91440" algn="just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+mn-lt"/>
                        </a:rPr>
                        <a:t>So 7</a:t>
                      </a:r>
                      <a:r>
                        <a:rPr lang="cs-CZ" sz="1600" dirty="0">
                          <a:effectLst/>
                          <a:latin typeface="+mn-lt"/>
                        </a:rPr>
                        <a:t>. </a:t>
                      </a:r>
                      <a:r>
                        <a:rPr lang="cs-CZ" sz="1600" dirty="0" smtClean="0">
                          <a:effectLst/>
                          <a:latin typeface="+mn-lt"/>
                        </a:rPr>
                        <a:t>10. 2017 (9:00-17:30)</a:t>
                      </a:r>
                      <a:endParaRPr lang="cs-CZ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9535" algn="just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Březen (bude upřesněno)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5632">
                <a:tc>
                  <a:txBody>
                    <a:bodyPr/>
                    <a:lstStyle/>
                    <a:p>
                      <a:pPr marL="91440" algn="just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+mn-lt"/>
                        </a:rPr>
                        <a:t>So 4. 11</a:t>
                      </a:r>
                      <a:r>
                        <a:rPr lang="cs-CZ" sz="1600" dirty="0">
                          <a:effectLst/>
                          <a:latin typeface="+mn-lt"/>
                        </a:rPr>
                        <a:t>. </a:t>
                      </a:r>
                      <a:r>
                        <a:rPr lang="cs-CZ" sz="1600" dirty="0" smtClean="0">
                          <a:effectLst/>
                          <a:latin typeface="+mn-lt"/>
                        </a:rPr>
                        <a:t>2017 (9:00-17:30)</a:t>
                      </a:r>
                      <a:endParaRPr lang="cs-CZ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9535" algn="just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Duben (bude upřesněno)</a:t>
                      </a:r>
                      <a:endParaRPr lang="cs-CZ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56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</a:rPr>
                        <a:t> </a:t>
                      </a:r>
                      <a:endParaRPr lang="cs-CZ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9535" algn="just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Květen (bude upřesněno)</a:t>
                      </a:r>
                      <a:endParaRPr lang="cs-CZ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1208" y="150965"/>
            <a:ext cx="1368152" cy="1324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9469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548680" y="1094119"/>
            <a:ext cx="5328592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2000" b="1" dirty="0"/>
              <a:t>Kontakty</a:t>
            </a:r>
          </a:p>
          <a:p>
            <a:pPr algn="r"/>
            <a:endParaRPr lang="cs-CZ" sz="1400" dirty="0"/>
          </a:p>
          <a:p>
            <a:pPr algn="r"/>
            <a:endParaRPr lang="cs-CZ" sz="1400" dirty="0"/>
          </a:p>
          <a:p>
            <a:pPr algn="r"/>
            <a:endParaRPr lang="cs-CZ" sz="1400" dirty="0"/>
          </a:p>
          <a:p>
            <a:r>
              <a:rPr lang="cs-CZ" sz="1600" b="1" dirty="0"/>
              <a:t>Proděkanka pro organizační </a:t>
            </a:r>
            <a:r>
              <a:rPr lang="cs-CZ" sz="1600" b="1" dirty="0" smtClean="0"/>
              <a:t>záležitosti</a:t>
            </a:r>
            <a:endParaRPr lang="cs-CZ" sz="1600" b="1" dirty="0"/>
          </a:p>
          <a:p>
            <a:pPr algn="r"/>
            <a:endParaRPr lang="cs-CZ" sz="1400" dirty="0"/>
          </a:p>
          <a:p>
            <a:r>
              <a:rPr lang="cs-CZ" sz="1400" dirty="0"/>
              <a:t>Mgr. Lucie Marta </a:t>
            </a:r>
            <a:r>
              <a:rPr lang="cs-CZ" sz="1400" dirty="0" err="1"/>
              <a:t>Cincialová</a:t>
            </a:r>
            <a:r>
              <a:rPr lang="cs-CZ" sz="1400" dirty="0"/>
              <a:t>, </a:t>
            </a:r>
            <a:r>
              <a:rPr lang="cs-CZ" sz="1400" dirty="0" err="1"/>
              <a:t>Th</a:t>
            </a:r>
            <a:r>
              <a:rPr lang="cs-CZ" sz="1400" dirty="0"/>
              <a:t>. D.</a:t>
            </a:r>
          </a:p>
          <a:p>
            <a:r>
              <a:rPr lang="cs-CZ" sz="1400" dirty="0">
                <a:hlinkClick r:id="rId2"/>
              </a:rPr>
              <a:t>marta.cincialova@upol.cz</a:t>
            </a:r>
            <a:endParaRPr lang="cs-CZ" sz="1400" dirty="0"/>
          </a:p>
          <a:p>
            <a:endParaRPr lang="cs-CZ" sz="1400" dirty="0"/>
          </a:p>
          <a:p>
            <a:r>
              <a:rPr lang="cs-CZ" sz="1400" dirty="0"/>
              <a:t>(zodpovídá za organizaci)</a:t>
            </a:r>
          </a:p>
          <a:p>
            <a:endParaRPr lang="cs-CZ" sz="1000" b="1" dirty="0"/>
          </a:p>
          <a:p>
            <a:endParaRPr lang="cs-CZ" b="1" dirty="0"/>
          </a:p>
          <a:p>
            <a:endParaRPr lang="cs-CZ" b="1" dirty="0"/>
          </a:p>
          <a:p>
            <a:r>
              <a:rPr lang="cs-CZ" sz="1600" b="1" dirty="0" smtClean="0"/>
              <a:t>Garant Kurzu</a:t>
            </a:r>
            <a:endParaRPr lang="cs-CZ" sz="1600" b="1" dirty="0"/>
          </a:p>
          <a:p>
            <a:endParaRPr lang="cs-CZ" sz="1400" b="1" dirty="0"/>
          </a:p>
          <a:p>
            <a:r>
              <a:rPr lang="cs-CZ" sz="1400" dirty="0" smtClean="0"/>
              <a:t>PhDr. Jitka Jonová, </a:t>
            </a:r>
            <a:r>
              <a:rPr lang="cs-CZ" sz="1400" dirty="0" err="1" smtClean="0"/>
              <a:t>Th.D</a:t>
            </a:r>
            <a:r>
              <a:rPr lang="cs-CZ" sz="1400" dirty="0" smtClean="0"/>
              <a:t>.</a:t>
            </a:r>
          </a:p>
          <a:p>
            <a:r>
              <a:rPr lang="cs-CZ" sz="1400" u="sng" dirty="0" smtClean="0">
                <a:solidFill>
                  <a:srgbClr val="0000FF"/>
                </a:solidFill>
                <a:hlinkClick r:id="rId3"/>
              </a:rPr>
              <a:t>Jitka.jonova@upol.cz</a:t>
            </a:r>
            <a:endParaRPr lang="cs-CZ" sz="1400" u="sng" dirty="0">
              <a:solidFill>
                <a:srgbClr val="0000FF"/>
              </a:solidFill>
            </a:endParaRPr>
          </a:p>
          <a:p>
            <a:endParaRPr lang="cs-CZ" sz="1400" b="1" dirty="0"/>
          </a:p>
          <a:p>
            <a:endParaRPr lang="cs-CZ" sz="1400" b="1" dirty="0"/>
          </a:p>
          <a:p>
            <a:endParaRPr lang="cs-CZ" sz="1400" b="1" dirty="0"/>
          </a:p>
          <a:p>
            <a:endParaRPr lang="cs-CZ" sz="1400" b="1" dirty="0"/>
          </a:p>
          <a:p>
            <a:r>
              <a:rPr lang="cs-CZ" sz="1600" b="1" dirty="0" smtClean="0"/>
              <a:t>Referát </a:t>
            </a:r>
            <a:r>
              <a:rPr lang="cs-CZ" sz="1600" b="1" dirty="0"/>
              <a:t>celoživotního vzdělávání administrativa a informace</a:t>
            </a:r>
          </a:p>
          <a:p>
            <a:r>
              <a:rPr lang="cs-CZ" sz="1400" dirty="0">
                <a:hlinkClick r:id="rId4"/>
              </a:rPr>
              <a:t>http://www.cmtf.upol.cz/skupiny/verejnosti/celozivotni-vzdelavani/</a:t>
            </a:r>
            <a:endParaRPr lang="cs-CZ" sz="1400" dirty="0"/>
          </a:p>
          <a:p>
            <a:endParaRPr lang="cs-CZ" sz="1400" dirty="0"/>
          </a:p>
          <a:p>
            <a:r>
              <a:rPr lang="cs-CZ" sz="1400" dirty="0" smtClean="0"/>
              <a:t>Mgr</a:t>
            </a:r>
            <a:r>
              <a:rPr lang="cs-CZ" sz="1400" dirty="0"/>
              <a:t>. Kristýna Hradilová</a:t>
            </a:r>
          </a:p>
          <a:p>
            <a:r>
              <a:rPr lang="cs-CZ" sz="1400" dirty="0"/>
              <a:t>tel. 585 637 174</a:t>
            </a:r>
            <a:br>
              <a:rPr lang="cs-CZ" sz="1400" dirty="0"/>
            </a:br>
            <a:r>
              <a:rPr lang="cs-CZ" sz="1400" dirty="0">
                <a:hlinkClick r:id="rId5"/>
              </a:rPr>
              <a:t>kristyna.hradilova@upol.cz</a:t>
            </a:r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u="sng" dirty="0">
              <a:solidFill>
                <a:srgbClr val="0000FF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128" y="1888251"/>
            <a:ext cx="1152128" cy="17543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89" t="11144" r="6583"/>
          <a:stretch/>
        </p:blipFill>
        <p:spPr>
          <a:xfrm>
            <a:off x="4509120" y="6749790"/>
            <a:ext cx="1239766" cy="16386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0" name="Picture 2" descr="D:\Jitka\Obrázky\Kostnice 2015\^04414322D7DD879BE786F298AE6FF5E4E9D58C39A54D12BB56^pimgpsh_fullsize_distr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040" y="4120182"/>
            <a:ext cx="1946614" cy="14599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2" y="150965"/>
            <a:ext cx="1368152" cy="1324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869002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3477</TotalTime>
  <Words>326</Words>
  <Application>Microsoft Office PowerPoint</Application>
  <PresentationFormat>Předvádění na obrazovce (4:3)</PresentationFormat>
  <Paragraphs>81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Univerzita Palackého v Olomouci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nobody</dc:creator>
  <cp:lastModifiedBy>Jonova Jitka</cp:lastModifiedBy>
  <cp:revision>135</cp:revision>
  <cp:lastPrinted>2015-05-27T10:06:19Z</cp:lastPrinted>
  <dcterms:created xsi:type="dcterms:W3CDTF">2015-05-06T16:19:27Z</dcterms:created>
  <dcterms:modified xsi:type="dcterms:W3CDTF">2017-09-25T11:14:45Z</dcterms:modified>
</cp:coreProperties>
</file>