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37" d="100"/>
          <a:sy n="137" d="100"/>
        </p:scale>
        <p:origin x="10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přesun snímku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83839EB-0CCB-455B-9429-ACAF6FCFB311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</p:spPr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7800" cy="44672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  <p:sp>
        <p:nvSpPr>
          <p:cNvPr id="83" name="TextShape 3"/>
          <p:cNvSpPr txBox="1"/>
          <p:nvPr/>
        </p:nvSpPr>
        <p:spPr>
          <a:xfrm>
            <a:off x="3850560" y="943020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DC0C0D3-2C90-4FC9-BFFC-847E1F0D3F3F}" type="slidenum">
              <a:rPr lang="cs-CZ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</p:spPr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7800" cy="44672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  <p:sp>
        <p:nvSpPr>
          <p:cNvPr id="86" name="TextShape 3"/>
          <p:cNvSpPr txBox="1"/>
          <p:nvPr/>
        </p:nvSpPr>
        <p:spPr>
          <a:xfrm>
            <a:off x="3850560" y="943020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3305E3A-E027-4EBB-B7B7-0C90F621B3CF}" type="slidenum">
              <a:rPr lang="cs-CZ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7F40E9D-D663-4A62-8ABC-000D8333F2F1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27.06.2022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53E2033-AA57-45FC-8F9B-4A635F0D5ED3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úpravu formátu textu nadpisu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oprovazeni.cz/" TargetMode="External"/><Relationship Id="rId2" Type="http://schemas.openxmlformats.org/officeDocument/2006/relationships/hyperlink" Target="http://www.czv.upol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mailto:marta.cincialova@upol.cz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dita.lukasova@upol.cz" TargetMode="External"/><Relationship Id="rId5" Type="http://schemas.openxmlformats.org/officeDocument/2006/relationships/hyperlink" Target="http://www.cmtf.upol.cz/skupiny/verejnosti/celozivotni-vzdelavani/" TargetMode="External"/><Relationship Id="rId4" Type="http://schemas.openxmlformats.org/officeDocument/2006/relationships/hyperlink" Target="mailto:Duchovni.doprovazeni@gmail.com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92640" y="1397520"/>
            <a:ext cx="5832360" cy="13527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cs-CZ" sz="4200" b="1" strike="noStrike" spc="-1" dirty="0">
                <a:solidFill>
                  <a:srgbClr val="000000"/>
                </a:solidFill>
                <a:latin typeface="Calibri"/>
                <a:ea typeface="Arial Unicode MS"/>
              </a:rPr>
              <a:t>Duchovní doprovázení</a:t>
            </a:r>
            <a:endParaRPr lang="cs-CZ" sz="4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Arial Unicode MS"/>
              </a:rPr>
              <a:t>Zájmový kurz celoživotního vzdělávání v r. 2022/2023 </a:t>
            </a:r>
            <a:endParaRPr lang="cs-CZ" sz="20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cs-CZ" sz="2000" b="0" strike="noStrike" spc="-1" dirty="0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1484640" y="16916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9" name="Picture 5"/>
          <p:cNvPicPr/>
          <p:nvPr/>
        </p:nvPicPr>
        <p:blipFill>
          <a:blip r:embed="rId2"/>
          <a:stretch/>
        </p:blipFill>
        <p:spPr>
          <a:xfrm>
            <a:off x="342360" y="35640"/>
            <a:ext cx="3014280" cy="1361880"/>
          </a:xfrm>
          <a:prstGeom prst="rect">
            <a:avLst/>
          </a:prstGeom>
          <a:ln>
            <a:noFill/>
          </a:ln>
        </p:spPr>
      </p:pic>
      <p:pic>
        <p:nvPicPr>
          <p:cNvPr id="50" name="Picture 2" descr="https://photos-2.dropbox.com/t/2/AADjmW37XQVtP7tyJ4-G4N031FJLWo0Zsxk3o3gtckEjaw/12/36681462/jpeg/32x32/1/1462122000/0/2/3.jpg/EObJ8xsYyFcgAigC/Be2SwONF7_wSvIXb4sgDydw9hjNt2xkzYx3DwMWYB6w%2CSIf7R5v086Iowp7WGrPCPw1H2mEK5qoTA1dK4ebbMpk%2C4vNsc2N_45B3JxkGkwBroVHO9RsZR_NLa8kK9Dr6E-c%2C-RV7ZqT5q5nJ6oCh1pkiL_lDzAiTdx7RkaRJ72656bc%2C423hJVAi1QYBVTcIyIBGOOWaRYBvzfyoa_4pkOlzzAc%2CoZaXq5iNx8LAaeCG6rhyuXjterkGwD5f5RxF1nkjRXA%2CKikqkZE-Z3KiUdull7nGPY0zjNOg9xBBqrBK8VRqh1M?size_mode=3&amp;size=1280x960"/>
          <p:cNvPicPr/>
          <p:nvPr/>
        </p:nvPicPr>
        <p:blipFill>
          <a:blip r:embed="rId3"/>
          <a:stretch/>
        </p:blipFill>
        <p:spPr>
          <a:xfrm>
            <a:off x="1849680" y="2500920"/>
            <a:ext cx="3902760" cy="5465880"/>
          </a:xfrm>
          <a:prstGeom prst="rect">
            <a:avLst/>
          </a:prstGeom>
          <a:ln>
            <a:noFill/>
          </a:ln>
          <a:effectLst>
            <a:outerShdw blurRad="292100" dist="139498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" name="CustomShape 3"/>
          <p:cNvSpPr/>
          <p:nvPr/>
        </p:nvSpPr>
        <p:spPr>
          <a:xfrm>
            <a:off x="342360" y="8152920"/>
            <a:ext cx="6182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Pod záštitou děkana CMTF UP v Olomouci </a:t>
            </a:r>
            <a:endParaRPr lang="cs-CZ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prof. Ing. Mgr. et Mgr. Petera Tavela, Ph.D.</a:t>
            </a: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/>
          <p:nvPr/>
        </p:nvPicPr>
        <p:blipFill>
          <a:blip r:embed="rId2"/>
          <a:stretch/>
        </p:blipFill>
        <p:spPr>
          <a:xfrm>
            <a:off x="114840" y="21240"/>
            <a:ext cx="1873800" cy="1814040"/>
          </a:xfrm>
          <a:prstGeom prst="rect">
            <a:avLst/>
          </a:prstGeom>
          <a:ln>
            <a:noFill/>
          </a:ln>
        </p:spPr>
      </p:pic>
      <p:sp>
        <p:nvSpPr>
          <p:cNvPr id="53" name="CustomShape 1"/>
          <p:cNvSpPr/>
          <p:nvPr/>
        </p:nvSpPr>
        <p:spPr>
          <a:xfrm>
            <a:off x="2185380" y="180360"/>
            <a:ext cx="2973238" cy="18452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Mgr. František Hylmar, SJ</a:t>
            </a:r>
            <a:endParaRPr lang="cs-CZ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Licenciát ze spirituální teologie získal na Papežské univerzitě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Comillas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v Madridu. Dlouhodobě se ve spojení s teoretickou reflexí věnuje dávání ignaciánských duchovních cvičení a duchovnímu doprovázení. 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398161" y="1960252"/>
            <a:ext cx="3718519" cy="18452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Mgr. Bc. Veronika Řeháková, Ph.D., SDJ</a:t>
            </a:r>
            <a:endParaRPr lang="cs-CZ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Titul Mgr. z historie a religionistiky na FF MU v Brně, Bc. z teologie a spirituality na CMTF UP v Olomouci a doktorát z teologie na KTF UK v Praze. Vyučuje na Biskupském gymnáziu v Brně a na TF JČU v Českých Budějovicích; věnuje se duchovnímu doprovázení.</a:t>
            </a:r>
            <a:endParaRPr lang="cs-CZ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</p:txBody>
      </p:sp>
      <p:sp>
        <p:nvSpPr>
          <p:cNvPr id="55" name="CustomShape 3"/>
          <p:cNvSpPr/>
          <p:nvPr/>
        </p:nvSpPr>
        <p:spPr>
          <a:xfrm>
            <a:off x="398162" y="5559434"/>
            <a:ext cx="4386780" cy="18452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Mgr. Klára </a:t>
            </a:r>
            <a:r>
              <a:rPr lang="cs-CZ" sz="1600" b="1" strike="noStrike" spc="-1" dirty="0" err="1">
                <a:solidFill>
                  <a:srgbClr val="000000"/>
                </a:solidFill>
                <a:latin typeface="Calibri"/>
              </a:rPr>
              <a:t>Maliňáková</a:t>
            </a: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, Ph.D., SDJ</a:t>
            </a:r>
            <a:endParaRPr lang="cs-CZ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Titul Ph.D. v programu sociální a spirituální determinanty zdraví získala na CMTF UP v Olomouci a na holandské University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of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Groningen. Působí jako akademický pracovník na CMTF a věnuje se dále duchovnímu doprovázení a psychoterapii.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</p:txBody>
      </p:sp>
      <p:sp>
        <p:nvSpPr>
          <p:cNvPr id="56" name="CustomShape 4"/>
          <p:cNvSpPr/>
          <p:nvPr/>
        </p:nvSpPr>
        <p:spPr>
          <a:xfrm>
            <a:off x="636156" y="3848906"/>
            <a:ext cx="3910792" cy="167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cs-CZ" sz="1600" b="1" strike="noStrike" spc="-1" dirty="0" err="1">
                <a:solidFill>
                  <a:srgbClr val="000000"/>
                </a:solidFill>
                <a:latin typeface="Calibri"/>
              </a:rPr>
              <a:t>Dipl</a:t>
            </a: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. </a:t>
            </a:r>
            <a:r>
              <a:rPr lang="cs-CZ" sz="1600" b="1" strike="noStrike" spc="-1" dirty="0" err="1">
                <a:solidFill>
                  <a:srgbClr val="000000"/>
                </a:solidFill>
                <a:latin typeface="Calibri"/>
              </a:rPr>
              <a:t>Theol</a:t>
            </a: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. Daniel </a:t>
            </a:r>
            <a:r>
              <a:rPr lang="cs-CZ" sz="1600" b="1" strike="noStrike" spc="-1" dirty="0" err="1">
                <a:solidFill>
                  <a:srgbClr val="000000"/>
                </a:solidFill>
                <a:latin typeface="Calibri"/>
              </a:rPr>
              <a:t>Bořkovec</a:t>
            </a: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1600" b="1" strike="noStrike" spc="-1" dirty="0" err="1">
                <a:solidFill>
                  <a:srgbClr val="000000"/>
                </a:solidFill>
                <a:latin typeface="Calibri"/>
              </a:rPr>
              <a:t>ISch</a:t>
            </a:r>
            <a:endParaRPr lang="cs-CZ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Vystudoval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Philosophisch-Theologische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Hochschule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Vallendar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v Německu. Je vedoucím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schönstattského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hnutí v ČR, kde pracuje převážně s rodinami a mládeží. Dlouhodoběji se věnuje duchovnímu doprovázení.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</p:txBody>
      </p:sp>
      <p:pic>
        <p:nvPicPr>
          <p:cNvPr id="57" name="Obrázek 1"/>
          <p:cNvPicPr/>
          <p:nvPr/>
        </p:nvPicPr>
        <p:blipFill>
          <a:blip r:embed="rId3"/>
          <a:stretch/>
        </p:blipFill>
        <p:spPr>
          <a:xfrm>
            <a:off x="5232748" y="259200"/>
            <a:ext cx="1181880" cy="1576080"/>
          </a:xfrm>
          <a:prstGeom prst="rect">
            <a:avLst/>
          </a:prstGeom>
          <a:ln>
            <a:noFill/>
          </a:ln>
          <a:effectLst>
            <a:outerShdw blurRad="292100" dist="139498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8" name="Obrázek 2"/>
          <p:cNvPicPr/>
          <p:nvPr/>
        </p:nvPicPr>
        <p:blipFill>
          <a:blip r:embed="rId4"/>
          <a:stretch/>
        </p:blipFill>
        <p:spPr>
          <a:xfrm>
            <a:off x="4631336" y="2025565"/>
            <a:ext cx="1249200" cy="1594800"/>
          </a:xfrm>
          <a:prstGeom prst="rect">
            <a:avLst/>
          </a:prstGeom>
          <a:ln>
            <a:noFill/>
          </a:ln>
          <a:effectLst>
            <a:outerShdw blurRad="292100" dist="139498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9" name="Obrázek 3"/>
          <p:cNvPicPr/>
          <p:nvPr/>
        </p:nvPicPr>
        <p:blipFill>
          <a:blip r:embed="rId5"/>
          <a:stretch/>
        </p:blipFill>
        <p:spPr>
          <a:xfrm>
            <a:off x="4837542" y="3837463"/>
            <a:ext cx="1139400" cy="1590840"/>
          </a:xfrm>
          <a:prstGeom prst="rect">
            <a:avLst/>
          </a:prstGeom>
          <a:ln>
            <a:noFill/>
          </a:ln>
          <a:effectLst>
            <a:outerShdw blurRad="292100" dist="139498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0" name="Obrázek 16"/>
          <p:cNvPicPr/>
          <p:nvPr/>
        </p:nvPicPr>
        <p:blipFill>
          <a:blip r:embed="rId6"/>
          <a:stretch/>
        </p:blipFill>
        <p:spPr>
          <a:xfrm>
            <a:off x="5023137" y="5680856"/>
            <a:ext cx="1068120" cy="1602360"/>
          </a:xfrm>
          <a:prstGeom prst="rect">
            <a:avLst/>
          </a:prstGeom>
          <a:ln>
            <a:noFill/>
          </a:ln>
          <a:effectLst>
            <a:outerShdw blurRad="292100" dist="139498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C167E557-F4EF-4B9E-BD19-8420B8C9555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541" y="7465941"/>
            <a:ext cx="1244600" cy="1245235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sp>
        <p:nvSpPr>
          <p:cNvPr id="12" name="CustomShape 3">
            <a:extLst>
              <a:ext uri="{FF2B5EF4-FFF2-40B4-BE49-F238E27FC236}">
                <a16:creationId xmlns:a16="http://schemas.microsoft.com/office/drawing/2014/main" id="{3AA539C3-4CCF-40BD-9967-B9D045102177}"/>
              </a:ext>
            </a:extLst>
          </p:cNvPr>
          <p:cNvSpPr/>
          <p:nvPr/>
        </p:nvSpPr>
        <p:spPr>
          <a:xfrm>
            <a:off x="369618" y="7239635"/>
            <a:ext cx="4534421" cy="14143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600" b="1" spc="-1" dirty="0">
                <a:solidFill>
                  <a:srgbClr val="000000"/>
                </a:solidFill>
                <a:latin typeface="Calibri"/>
              </a:rPr>
              <a:t>Mgr. Bc. Hana Čížková</a:t>
            </a:r>
          </a:p>
          <a:p>
            <a:pPr algn="just">
              <a:lnSpc>
                <a:spcPct val="100000"/>
              </a:lnSpc>
            </a:pPr>
            <a:r>
              <a:rPr lang="cs-CZ" sz="1400" spc="-1" dirty="0">
                <a:solidFill>
                  <a:srgbClr val="000000"/>
                </a:solidFill>
                <a:latin typeface="Calibri"/>
              </a:rPr>
              <a:t>Vystudovala obor Informační studia a knihovnictví na FF UK a obor Pastorační a sociální práce na ETF UK v Praze. Vyučuje na VOŠ </a:t>
            </a:r>
            <a:r>
              <a:rPr lang="cs-CZ" sz="1400" spc="-1" dirty="0" err="1">
                <a:solidFill>
                  <a:srgbClr val="000000"/>
                </a:solidFill>
                <a:latin typeface="Calibri"/>
              </a:rPr>
              <a:t>Jabok</a:t>
            </a:r>
            <a:r>
              <a:rPr lang="cs-CZ" sz="1400" spc="-1" dirty="0">
                <a:solidFill>
                  <a:srgbClr val="000000"/>
                </a:solidFill>
                <a:latin typeface="Calibri"/>
              </a:rPr>
              <a:t>, je psychoterapeutka, </a:t>
            </a:r>
            <a:r>
              <a:rPr lang="cs-CZ" sz="1400" spc="-1" dirty="0" err="1">
                <a:solidFill>
                  <a:srgbClr val="000000"/>
                </a:solidFill>
                <a:latin typeface="Calibri"/>
              </a:rPr>
              <a:t>supervizorka</a:t>
            </a:r>
            <a:r>
              <a:rPr lang="cs-CZ" sz="1400" spc="-1" dirty="0">
                <a:solidFill>
                  <a:srgbClr val="000000"/>
                </a:solidFill>
                <a:latin typeface="Calibri"/>
              </a:rPr>
              <a:t> a věnuje se duchovnímu doprovázení. Specializuje se na práci se seniory a pečujícími rodinami. </a:t>
            </a:r>
            <a:endParaRPr lang="cs-CZ" sz="140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332640" y="1140840"/>
            <a:ext cx="3600000" cy="88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604A7B"/>
                </a:solidFill>
                <a:latin typeface="Calibri"/>
              </a:rPr>
              <a:t>TEORETICKÁ ČÁST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62" name="Picture 2"/>
          <p:cNvPicPr/>
          <p:nvPr/>
        </p:nvPicPr>
        <p:blipFill>
          <a:blip r:embed="rId3"/>
          <a:stretch/>
        </p:blipFill>
        <p:spPr>
          <a:xfrm>
            <a:off x="4983840" y="251280"/>
            <a:ext cx="1873800" cy="1814040"/>
          </a:xfrm>
          <a:prstGeom prst="rect">
            <a:avLst/>
          </a:prstGeom>
          <a:ln>
            <a:noFill/>
          </a:ln>
        </p:spPr>
      </p:pic>
      <p:graphicFrame>
        <p:nvGraphicFramePr>
          <p:cNvPr id="63" name="Table 2"/>
          <p:cNvGraphicFramePr/>
          <p:nvPr>
            <p:extLst>
              <p:ext uri="{D42A27DB-BD31-4B8C-83A1-F6EECF244321}">
                <p14:modId xmlns:p14="http://schemas.microsoft.com/office/powerpoint/2010/main" val="3069374965"/>
              </p:ext>
            </p:extLst>
          </p:nvPr>
        </p:nvGraphicFramePr>
        <p:xfrm>
          <a:off x="332640" y="2195640"/>
          <a:ext cx="6171840" cy="6092760"/>
        </p:xfrm>
        <a:graphic>
          <a:graphicData uri="http://schemas.openxmlformats.org/drawingml/2006/table">
            <a:tbl>
              <a:tblPr/>
              <a:tblGrid>
                <a:gridCol w="236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Přednášející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Název přednášky/workshopu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Daniel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Bořkovec</a:t>
                      </a: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ISch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Klára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Maliňáková</a:t>
                      </a: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SDJ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Základy vedení duchovního rozhovoru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Účastníci jsou seznámeni se základními podmínkami pro vedení duchovního rozhovoru, např. vytvořením bezpečného prostředí důvěry, aktivním nasloucháním   a souvisejícími dovednostmi.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3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František Hylmar, SJ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Veronika Řeháková, SDJ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Duchovní doprovázení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prakticky uvede do duchovního doprovázení z hlediska doprovázejícího                           i doprovázeného. Jako základní je zdůrazněn vztah doprovázeného k Bohu a úloha doprovázejícího jako pomoc při rozvíjení a zrání tohoto vztahu.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3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Veronika Řeháková, SDJ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Klára Maliňáková, SDJ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Lidství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Duchovní doprovázení staví na vnímání člověka jako celku tělesného a psychického rozměru, který je prostupován Duchem. Přednáška ukáže souvislosti mezi christologií a spiritualitou a zdůrazní zdravé pojímání lidské přirozenosti jako jednu z podmínek zdravé spirituality. Upozorní na rizika zanedbávání některých dimenzí.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3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Klára Maliňáková, SDJ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Uvedení do modlitby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Tento blok je věnován úvodu do modlitby jakožto jednoho ze základních nástrojů prožívání duchovního života. Teoreticky a prakticky přiblíží základní formy křesťanské modlitby s důrazem na modlitbu </a:t>
                      </a:r>
                      <a:r>
                        <a:rPr lang="cs-CZ" sz="1300" b="0" i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lectio</a:t>
                      </a:r>
                      <a:r>
                        <a:rPr lang="cs-CZ" sz="1300" b="0" i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divina </a:t>
                      </a: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a na imaginativní kontemplaci. Pozornost je věnována i reflexi modlitby, která umožňuje vnímat      a interpretovat Boží působení v ní.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" name="CustomShape 3"/>
          <p:cNvSpPr/>
          <p:nvPr/>
        </p:nvSpPr>
        <p:spPr>
          <a:xfrm>
            <a:off x="360000" y="1582200"/>
            <a:ext cx="360000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600" b="0" strike="noStrike" spc="-1">
                <a:solidFill>
                  <a:srgbClr val="604A7B"/>
                </a:solidFill>
                <a:latin typeface="Calibri"/>
              </a:rPr>
              <a:t>...přednášky, praktické ukázky   </a:t>
            </a:r>
            <a:endParaRPr lang="cs-CZ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/>
          <p:cNvPicPr/>
          <p:nvPr/>
        </p:nvPicPr>
        <p:blipFill>
          <a:blip r:embed="rId2"/>
          <a:stretch/>
        </p:blipFill>
        <p:spPr>
          <a:xfrm>
            <a:off x="4869000" y="21240"/>
            <a:ext cx="1873800" cy="1814040"/>
          </a:xfrm>
          <a:prstGeom prst="rect">
            <a:avLst/>
          </a:prstGeom>
          <a:ln>
            <a:noFill/>
          </a:ln>
        </p:spPr>
      </p:pic>
      <p:graphicFrame>
        <p:nvGraphicFramePr>
          <p:cNvPr id="66" name="Table 1"/>
          <p:cNvGraphicFramePr/>
          <p:nvPr>
            <p:extLst>
              <p:ext uri="{D42A27DB-BD31-4B8C-83A1-F6EECF244321}">
                <p14:modId xmlns:p14="http://schemas.microsoft.com/office/powerpoint/2010/main" val="1380534634"/>
              </p:ext>
            </p:extLst>
          </p:nvPr>
        </p:nvGraphicFramePr>
        <p:xfrm>
          <a:off x="476640" y="1907640"/>
          <a:ext cx="5649120" cy="7284720"/>
        </p:xfrm>
        <a:graphic>
          <a:graphicData uri="http://schemas.openxmlformats.org/drawingml/2006/table">
            <a:tbl>
              <a:tblPr/>
              <a:tblGrid>
                <a:gridCol w="18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Přednášející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Název přednášky/workshopu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12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František Hylmar, SJ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Veronika Řeháková, SDJ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Rozlišování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staví na pravidlech pro rozlišování vnitřních hnutí podle sv. Ignáce z </a:t>
                      </a:r>
                      <a:r>
                        <a:rPr lang="cs-CZ" sz="13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Loyoly</a:t>
                      </a: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. Jedná se zvláště            o zaznamenávání vnitřních hnutí, vyhodnocování jejich působení na člověka a zaujetí odpovídajícího aktivního postoje. Pravidla jsou vysvětlena teoreticky a na praktických příkladech.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4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Daniel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Bořkovec</a:t>
                      </a: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Isch</a:t>
                      </a:r>
                      <a:endParaRPr lang="cs-CZ" sz="13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Hana Čížková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Teologické, spirituální a psychologické aspekty duchovního doprovázení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vymezuje hranici a překryvy mezi duchovním doprovázením a příbuznými oblastmi. Zdůrazňuje zásadní důležitost zdravé teologie a pojetí člověka. 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Zmiňuje specifické okolnosti, která mohou být při duchovním doprovázení riziková (práce s traumatem, člověk v krizi, s poruchou osobnosti, apod.).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03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Klára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Maliňáková</a:t>
                      </a: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SDJ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Veronika Řeháková, SDJ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Daniel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Bořkovec</a:t>
                      </a: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ISch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Obrazy Boha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Současný výzkum rozlišuje mezi explicitním kognitivním obrazem Boha předávaným výchovou      a vzděláváním a implicitním emocionálním obrazem, který odpovídá individuálnímu (často nevědomému) prožívání vztahu k Bohu. Přednáška se věnuje kořenům a důsledkům obou obrazů Boha                       i interpretaci obtížných míst Bible, která s touto problematikou souvisí.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Klára Maliňáková, SDJ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Hana Čížková</a:t>
                      </a:r>
                      <a:endParaRPr lang="cs-CZ" sz="1300" b="0" strike="noStrike" spc="-1" dirty="0">
                        <a:latin typeface="+mn-lt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Emoce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Přednáška představuje základní typy emocí, jejich fyziologický doprovod a základy práce s nimi.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2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Daniel Bořkovec, ISch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Praktické otázky duchovního života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je zaměřena na prožívání duchovního života. Pokrývá nejčastější problémy a otázky v modlitbě a jejich spojitost s obrazem Boha                  a vlastním sebepojetím.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/>
          <p:nvPr/>
        </p:nvPicPr>
        <p:blipFill>
          <a:blip r:embed="rId2"/>
          <a:stretch/>
        </p:blipFill>
        <p:spPr>
          <a:xfrm>
            <a:off x="4869000" y="21240"/>
            <a:ext cx="1873800" cy="1814040"/>
          </a:xfrm>
          <a:prstGeom prst="rect">
            <a:avLst/>
          </a:prstGeom>
          <a:ln>
            <a:noFill/>
          </a:ln>
        </p:spPr>
      </p:pic>
      <p:graphicFrame>
        <p:nvGraphicFramePr>
          <p:cNvPr id="68" name="Table 1"/>
          <p:cNvGraphicFramePr/>
          <p:nvPr>
            <p:extLst>
              <p:ext uri="{D42A27DB-BD31-4B8C-83A1-F6EECF244321}">
                <p14:modId xmlns:p14="http://schemas.microsoft.com/office/powerpoint/2010/main" val="2196359140"/>
              </p:ext>
            </p:extLst>
          </p:nvPr>
        </p:nvGraphicFramePr>
        <p:xfrm>
          <a:off x="404640" y="2195640"/>
          <a:ext cx="5649120" cy="5897880"/>
        </p:xfrm>
        <a:graphic>
          <a:graphicData uri="http://schemas.openxmlformats.org/drawingml/2006/table">
            <a:tbl>
              <a:tblPr/>
              <a:tblGrid>
                <a:gridCol w="18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Přednášející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Název přednášky/workshopu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Klára Maliňáková, SDJ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Hanba a vina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Hanba a vina jsou v praxi často směšovány, jedná se však o dva odlišné konstrukty, které vyžadují i odlišný přístup v doprovázení. Zatímco prožívání pocitu viny je v určitém smyslu nutnou podmínkou k růstu              a nápravě škody, pocit hanby, který nemá konkrétní důvod a zaměření, může být výraznou brzdou               v lidském i duchovním rozvoji člověka.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Veronika Řeháková, SDJ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Mužská a ženská spiritualita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Přednáška osvětluje rozdílnost v mužské a ženské spiritualitě a její praktické dopady na duchovní doprovázení. Představí také základní cesty individuálního prožívání vztahu k Bohu. 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Klára Maliňáková, SDJ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Odpuštění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Přednáška nastiňuje problematiku odpuštění                 z duchovního a psychologického hlediska.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František Hylmar, SJ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Duchovní zrání a růst</a:t>
                      </a:r>
                      <a:endParaRPr lang="cs-CZ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Přednáška představuje základní fáze duchovního zrání v návaznosti na teorie vývojové psychologie.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12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František Hylmar, SJ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Klára </a:t>
                      </a:r>
                      <a:r>
                        <a:rPr lang="cs-CZ" sz="13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Maliňáková</a:t>
                      </a: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SDJ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Examen – modlitba zpytování vědomí </a:t>
                      </a:r>
                      <a:endParaRPr lang="cs-CZ" sz="13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Schopnost reflektovat v Boží přítomnosti vlastní život je nezbytnou podmínkou křesťanského růstu. Modlitba examen je chápána v širším smyslu jako zpytování vědomí, tzn. připomenutí a uvědomování si myšlenek, pocitů i činů a interpretace prožitého v Božím světle.</a:t>
                      </a:r>
                      <a:endParaRPr lang="cs-CZ" sz="13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521640" y="1109520"/>
            <a:ext cx="3600000" cy="88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800" b="0" strike="noStrike" spc="-1">
                <a:solidFill>
                  <a:srgbClr val="604A7B"/>
                </a:solidFill>
                <a:latin typeface="Calibri"/>
              </a:rPr>
              <a:t>PRAKTICKÁ ČÁST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70" name="Picture 2"/>
          <p:cNvPicPr/>
          <p:nvPr/>
        </p:nvPicPr>
        <p:blipFill>
          <a:blip r:embed="rId3"/>
          <a:stretch/>
        </p:blipFill>
        <p:spPr>
          <a:xfrm>
            <a:off x="5011200" y="193320"/>
            <a:ext cx="1873800" cy="1814040"/>
          </a:xfrm>
          <a:prstGeom prst="rect">
            <a:avLst/>
          </a:prstGeom>
          <a:ln>
            <a:noFill/>
          </a:ln>
        </p:spPr>
      </p:pic>
      <p:graphicFrame>
        <p:nvGraphicFramePr>
          <p:cNvPr id="71" name="Table 2"/>
          <p:cNvGraphicFramePr/>
          <p:nvPr>
            <p:extLst>
              <p:ext uri="{D42A27DB-BD31-4B8C-83A1-F6EECF244321}">
                <p14:modId xmlns:p14="http://schemas.microsoft.com/office/powerpoint/2010/main" val="1095236093"/>
              </p:ext>
            </p:extLst>
          </p:nvPr>
        </p:nvGraphicFramePr>
        <p:xfrm>
          <a:off x="540360" y="3204000"/>
          <a:ext cx="6171840" cy="5013960"/>
        </p:xfrm>
        <a:graphic>
          <a:graphicData uri="http://schemas.openxmlformats.org/drawingml/2006/table">
            <a:tbl>
              <a:tblPr/>
              <a:tblGrid>
                <a:gridCol w="236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Přednášející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3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Název přednášky/workshopu</a:t>
                      </a:r>
                      <a:endParaRPr lang="cs-CZ" sz="13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1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Veronika Řeháková, SDJ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Historické kořeny duchovního doprovázení  </a:t>
                      </a:r>
                      <a:br>
                        <a:rPr dirty="0"/>
                      </a:b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a jeho podoba v současnosti 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představuje vývoj duchovního doprovázení a typy doprovázení v dnešní době.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0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Daniel Bořkovec, ISch</a:t>
                      </a:r>
                      <a:endParaRPr lang="cs-CZ" sz="14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Problémy v modlitbě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se zabývá nejčastějšími problémy            v modlitbě a jejich možnými kořeny.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3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Klára </a:t>
                      </a:r>
                      <a:r>
                        <a:rPr lang="cs-CZ" sz="14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Maliňáková</a:t>
                      </a: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SDJ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Supervize v duchovním doprovázení 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Supervize v duchovním doprovázení je nejen pomocí doprovázející osobě při řešení konkrétních problémů, ale zejména při reflexi vlastního prožívání a rozlišování vnitřních hnutí během duchovního doprovázení. 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František Hylmar, SJ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Duchovní boje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představuje různé typy obtížných duchovních situací z pohledu sv. Ignáce, sv. Jana od Kříže i soudobé psychologie.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Klára </a:t>
                      </a:r>
                      <a:r>
                        <a:rPr lang="cs-CZ" sz="14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Maliňáková</a:t>
                      </a: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SDJ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Typy osobnosti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Přednáška představuje základní osobnostní dynamiky.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" name="CustomShape 3"/>
          <p:cNvSpPr/>
          <p:nvPr/>
        </p:nvSpPr>
        <p:spPr>
          <a:xfrm>
            <a:off x="518760" y="1791350"/>
            <a:ext cx="4464000" cy="130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cs-CZ" sz="1600" b="0" strike="noStrike" spc="-1" dirty="0">
                <a:solidFill>
                  <a:srgbClr val="604A7B"/>
                </a:solidFill>
                <a:latin typeface="Calibri"/>
              </a:rPr>
              <a:t>... nácviky rozhovorů spojené s reflexí a evaluací, praktické seznámení s různými formami modlitby, práce ve skupině, diskuse, osobní konzultační rozhovory s lektory a možnost duchovního rozhovoru. Přednášky:</a:t>
            </a:r>
            <a:endParaRPr lang="cs-CZ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260640" y="1835640"/>
            <a:ext cx="6480360" cy="68619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</a:rPr>
              <a:t>Kdy?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900" b="1" strike="noStrike" spc="-1" dirty="0">
                <a:solidFill>
                  <a:srgbClr val="000000"/>
                </a:solidFill>
                <a:latin typeface="Calibri"/>
              </a:rPr>
              <a:t>*</a:t>
            </a:r>
            <a:r>
              <a:rPr lang="cs-CZ" sz="9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Čt 18:00 - Ne 13:00</a:t>
            </a:r>
            <a:endParaRPr lang="cs-CZ" sz="9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9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1" strike="noStrike" spc="-1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>
              <a:lnSpc>
                <a:spcPct val="100000"/>
              </a:lnSpc>
            </a:pPr>
            <a:r>
              <a:rPr lang="cs-CZ" sz="140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*Čt 18:00 – </a:t>
            </a:r>
            <a:r>
              <a:rPr lang="cs-CZ" sz="1400" spc="-1" dirty="0">
                <a:solidFill>
                  <a:srgbClr val="000000"/>
                </a:solidFill>
                <a:latin typeface="Calibri"/>
                <a:ea typeface="Times New Roman"/>
              </a:rPr>
              <a:t>Ne</a:t>
            </a:r>
            <a:r>
              <a:rPr lang="cs-CZ" sz="140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13:00</a:t>
            </a:r>
          </a:p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Kde?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Teoretická část: budova CMTF UP v Olomouci, Univerzitní 22.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Praktická část: DC Vranov u Brna, 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Cena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Teoretická část: 2900,- Kč (vč. DPH)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Praktická část: </a:t>
            </a:r>
            <a:r>
              <a:rPr lang="cs-CZ" sz="1400" spc="-1" dirty="0">
                <a:solidFill>
                  <a:srgbClr val="000000"/>
                </a:solidFill>
                <a:latin typeface="Calibri"/>
                <a:ea typeface="Times New Roman"/>
              </a:rPr>
              <a:t>70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00,- Kč (vč. DPH)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Jak a do kdy se přihlásit?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Do teoretické části je nutné se přihlásit přes portál CŽV (</a:t>
            </a:r>
            <a:r>
              <a:rPr lang="cs-CZ" sz="1400" b="0" u="sng" strike="noStrike" spc="-1" dirty="0">
                <a:solidFill>
                  <a:srgbClr val="0000FF"/>
                </a:solidFill>
                <a:uFillTx/>
                <a:latin typeface="Calibri"/>
                <a:ea typeface="Times New Roman"/>
                <a:hlinkClick r:id="rId2"/>
              </a:rPr>
              <a:t>www.czv.upol.cz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)                       do 3. 10. 2022. 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Přihlašování a přijetí do praktické části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Podmínkou je absolvování teoretické části kurzu. Kapacita praktické části je limitovaná (22 účastníků), účastníci tedy budou vybírání na základě informací uvedených                  v přihlášce do praktické části. Tu je zapotřebí vyplnit jako elektronický formulář na adrese: </a:t>
            </a:r>
            <a:r>
              <a:rPr lang="cs-CZ" sz="1400" b="0" u="sng" strike="noStrike" spc="-1" dirty="0">
                <a:solidFill>
                  <a:srgbClr val="0000FF"/>
                </a:solidFill>
                <a:uFillTx/>
                <a:latin typeface="Calibri"/>
                <a:ea typeface="Times New Roman"/>
                <a:hlinkClick r:id="rId3"/>
              </a:rPr>
              <a:t>http://doprovazeni.cz/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do 15. listopadu 2022. Až po potvrzení přijetí                      (po 15. prosinci 2022) je možné se zaregistrovat přes přihlašovací systém fakulty.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Podmínky otevření kurzu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Alespoň 18 zájemců.</a:t>
            </a:r>
            <a:endParaRPr lang="cs-CZ" sz="1400" b="0" strike="noStrike" spc="-1" dirty="0">
              <a:latin typeface="Arial"/>
            </a:endParaRPr>
          </a:p>
        </p:txBody>
      </p:sp>
      <p:pic>
        <p:nvPicPr>
          <p:cNvPr id="74" name="Picture 2"/>
          <p:cNvPicPr/>
          <p:nvPr/>
        </p:nvPicPr>
        <p:blipFill>
          <a:blip r:embed="rId4"/>
          <a:stretch/>
        </p:blipFill>
        <p:spPr>
          <a:xfrm>
            <a:off x="42840" y="21240"/>
            <a:ext cx="1873800" cy="1814040"/>
          </a:xfrm>
          <a:prstGeom prst="rect">
            <a:avLst/>
          </a:prstGeom>
          <a:ln>
            <a:noFill/>
          </a:ln>
        </p:spPr>
      </p:pic>
      <p:graphicFrame>
        <p:nvGraphicFramePr>
          <p:cNvPr id="75" name="Table 2"/>
          <p:cNvGraphicFramePr/>
          <p:nvPr>
            <p:extLst>
              <p:ext uri="{D42A27DB-BD31-4B8C-83A1-F6EECF244321}">
                <p14:modId xmlns:p14="http://schemas.microsoft.com/office/powerpoint/2010/main" val="2782601403"/>
              </p:ext>
            </p:extLst>
          </p:nvPr>
        </p:nvGraphicFramePr>
        <p:xfrm>
          <a:off x="260640" y="2195640"/>
          <a:ext cx="4141800" cy="1622673"/>
        </p:xfrm>
        <a:graphic>
          <a:graphicData uri="http://schemas.openxmlformats.org/drawingml/2006/table">
            <a:tbl>
              <a:tblPr/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680">
                <a:tc>
                  <a:txBody>
                    <a:bodyPr/>
                    <a:lstStyle/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Teoretická část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Pá </a:t>
                      </a:r>
                      <a:r>
                        <a:rPr lang="cs-CZ" sz="14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17:00 - So 17:30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 Praktická část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 marL="89640" algn="just">
                        <a:lnSpc>
                          <a:spcPct val="100000"/>
                        </a:lnSpc>
                      </a:pPr>
                      <a:r>
                        <a:rPr lang="cs-CZ" sz="14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</a:rPr>
                        <a:t>Čt 10:00 - So 17:00</a:t>
                      </a:r>
                      <a:endParaRPr lang="cs-CZ" sz="1400" b="0" strike="noStrike" spc="-1" dirty="0">
                        <a:latin typeface="Arial"/>
                      </a:endParaRPr>
                    </a:p>
                    <a:p>
                      <a:pPr marL="89640" algn="just">
                        <a:lnSpc>
                          <a:spcPct val="100000"/>
                        </a:lnSpc>
                      </a:pPr>
                      <a:endParaRPr lang="cs-CZ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7.-8. 10.  2022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89640" algn="just"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12.-14. 1. 2023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3">
                <a:tc>
                  <a:txBody>
                    <a:bodyPr/>
                    <a:lstStyle/>
                    <a:p>
                      <a:pPr marL="91440" algn="just"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28.-29. 10. 2022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marL="89640" algn="just"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2.-4. 3. 2023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   25.-26. 11. 2022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89640" algn="just">
                        <a:lnSpc>
                          <a:spcPct val="100000"/>
                        </a:lnSpc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11.-14. 5. 2023*</a:t>
                      </a:r>
                      <a:endParaRPr lang="cs-CZ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/>
          <p:cNvPicPr/>
          <p:nvPr/>
        </p:nvPicPr>
        <p:blipFill>
          <a:blip r:embed="rId2"/>
          <a:stretch/>
        </p:blipFill>
        <p:spPr>
          <a:xfrm>
            <a:off x="4869000" y="21240"/>
            <a:ext cx="1873800" cy="1814040"/>
          </a:xfrm>
          <a:prstGeom prst="rect">
            <a:avLst/>
          </a:prstGeom>
          <a:ln>
            <a:noFill/>
          </a:ln>
        </p:spPr>
      </p:pic>
      <p:sp>
        <p:nvSpPr>
          <p:cNvPr id="77" name="CustomShape 1"/>
          <p:cNvSpPr/>
          <p:nvPr/>
        </p:nvSpPr>
        <p:spPr>
          <a:xfrm>
            <a:off x="332640" y="636480"/>
            <a:ext cx="5760360" cy="83085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</a:rPr>
              <a:t>Kontakty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Proděkanka pro organizační záležitosti 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a moderátorka kurzu: 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Mgr. Lucie Marta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Cincialová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Calibri"/>
              </a:rPr>
              <a:t>Th.D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.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u="sng" strike="noStrike" spc="-1" dirty="0">
                <a:solidFill>
                  <a:srgbClr val="0000FF"/>
                </a:solidFill>
                <a:uFillTx/>
                <a:latin typeface="Calibri"/>
                <a:hlinkClick r:id="rId3"/>
              </a:rPr>
              <a:t>marta.cincialova@upol.cz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(zodpovídá za organizaci)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Praktické informace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Mgr. Hana Čížková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u="sng" spc="-1" dirty="0">
                <a:solidFill>
                  <a:srgbClr val="0000FF"/>
                </a:solidFill>
                <a:latin typeface="Calibri"/>
                <a:hlinkClick r:id="rId4"/>
              </a:rPr>
              <a:t>d</a:t>
            </a:r>
            <a:r>
              <a:rPr lang="cs-CZ" sz="1400" b="0" u="sng" strike="noStrike" spc="-1" dirty="0">
                <a:solidFill>
                  <a:srgbClr val="0000FF"/>
                </a:solidFill>
                <a:uFillTx/>
                <a:latin typeface="Calibri"/>
                <a:hlinkClick r:id="rId4"/>
              </a:rPr>
              <a:t>uchovni.doprovazeni@gmail.com</a:t>
            </a:r>
            <a:endParaRPr lang="cs-CZ" sz="1400" b="0" u="sng" strike="noStrike" spc="-1" dirty="0">
              <a:solidFill>
                <a:srgbClr val="0000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Referát celoživotního vzdělávání, administrativa a informace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u="sng" strike="noStrike" spc="-1" dirty="0">
                <a:solidFill>
                  <a:srgbClr val="0000FF"/>
                </a:solidFill>
                <a:uFillTx/>
                <a:latin typeface="Calibri"/>
                <a:hlinkClick r:id="rId5"/>
              </a:rPr>
              <a:t>https://www.cmtf.upol.cz/studujte-u-nas/celozivotni-vzdelavani//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Mgr. Edita Lukášová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tel. 585 637 174</a:t>
            </a:r>
            <a:br>
              <a:rPr dirty="0"/>
            </a:br>
            <a:r>
              <a:rPr lang="cs-CZ" sz="1400" b="0" u="sng" strike="noStrike" spc="-1" dirty="0">
                <a:solidFill>
                  <a:srgbClr val="0000FF"/>
                </a:solidFill>
                <a:uFillTx/>
                <a:latin typeface="Calibri"/>
                <a:hlinkClick r:id="rId6"/>
              </a:rPr>
              <a:t>edita.lukasova@upol.cz</a:t>
            </a: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  </a:t>
            </a: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latin typeface="Arial"/>
            </a:endParaRPr>
          </a:p>
        </p:txBody>
      </p:sp>
      <p:pic>
        <p:nvPicPr>
          <p:cNvPr id="78" name="Picture 3"/>
          <p:cNvPicPr/>
          <p:nvPr/>
        </p:nvPicPr>
        <p:blipFill>
          <a:blip r:embed="rId7"/>
          <a:stretch/>
        </p:blipFill>
        <p:spPr>
          <a:xfrm>
            <a:off x="3966660" y="1835280"/>
            <a:ext cx="1005480" cy="1531440"/>
          </a:xfrm>
          <a:prstGeom prst="rect">
            <a:avLst/>
          </a:prstGeom>
          <a:ln>
            <a:noFill/>
          </a:ln>
          <a:effectLst>
            <a:outerShdw blurRad="292100" dist="139498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0" name="Obrázek 9"/>
          <p:cNvPicPr/>
          <p:nvPr/>
        </p:nvPicPr>
        <p:blipFill>
          <a:blip r:embed="rId8"/>
          <a:stretch/>
        </p:blipFill>
        <p:spPr>
          <a:xfrm>
            <a:off x="4001040" y="6909840"/>
            <a:ext cx="936720" cy="1464120"/>
          </a:xfrm>
          <a:prstGeom prst="rect">
            <a:avLst/>
          </a:prstGeom>
          <a:ln>
            <a:noFill/>
          </a:ln>
          <a:effectLst>
            <a:outerShdw blurRad="292100" dist="50402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64526ED-DA8B-4CC4-9AF2-0D85745A9851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040" y="4058147"/>
            <a:ext cx="1228686" cy="1398473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4023</TotalTime>
  <Words>1393</Words>
  <Application>Microsoft Office PowerPoint</Application>
  <PresentationFormat>Předvádění na obrazovce (4:3)</PresentationFormat>
  <Paragraphs>162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nobody</dc:creator>
  <dc:description/>
  <cp:lastModifiedBy>Malinakova Klara</cp:lastModifiedBy>
  <cp:revision>156</cp:revision>
  <cp:lastPrinted>2019-06-21T05:47:21Z</cp:lastPrinted>
  <dcterms:created xsi:type="dcterms:W3CDTF">2015-05-06T16:19:27Z</dcterms:created>
  <dcterms:modified xsi:type="dcterms:W3CDTF">2022-06-27T13:06:41Z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Univerzita Palackého v Olomouci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