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279" r:id="rId4"/>
    <p:sldId id="321" r:id="rId5"/>
    <p:sldId id="281" r:id="rId6"/>
    <p:sldId id="296" r:id="rId7"/>
    <p:sldId id="285" r:id="rId8"/>
    <p:sldId id="320" r:id="rId9"/>
    <p:sldId id="264" r:id="rId10"/>
    <p:sldId id="275" r:id="rId11"/>
    <p:sldId id="298" r:id="rId12"/>
    <p:sldId id="299" r:id="rId13"/>
    <p:sldId id="300" r:id="rId14"/>
    <p:sldId id="312" r:id="rId15"/>
    <p:sldId id="290" r:id="rId16"/>
    <p:sldId id="288" r:id="rId17"/>
    <p:sldId id="302" r:id="rId18"/>
    <p:sldId id="304" r:id="rId19"/>
    <p:sldId id="260" r:id="rId20"/>
    <p:sldId id="313" r:id="rId21"/>
    <p:sldId id="291" r:id="rId22"/>
    <p:sldId id="311" r:id="rId23"/>
    <p:sldId id="261" r:id="rId24"/>
    <p:sldId id="284" r:id="rId25"/>
    <p:sldId id="305" r:id="rId26"/>
    <p:sldId id="306" r:id="rId27"/>
    <p:sldId id="308" r:id="rId28"/>
    <p:sldId id="307" r:id="rId29"/>
    <p:sldId id="309" r:id="rId30"/>
    <p:sldId id="293" r:id="rId31"/>
    <p:sldId id="315" r:id="rId32"/>
    <p:sldId id="316" r:id="rId33"/>
    <p:sldId id="317" r:id="rId34"/>
    <p:sldId id="268" r:id="rId35"/>
    <p:sldId id="273" r:id="rId36"/>
    <p:sldId id="310" r:id="rId37"/>
  </p:sldIdLst>
  <p:sldSz cx="12192000" cy="6858000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99E39-9C36-4B83-A024-3B85CF0B60CB}" v="491" dt="2020-10-19T10:41:4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95" autoAdjust="0"/>
  </p:normalViewPr>
  <p:slideViewPr>
    <p:cSldViewPr snapToGrid="0">
      <p:cViewPr varScale="1">
        <p:scale>
          <a:sx n="119" d="100"/>
          <a:sy n="119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EF99E39-9C36-4B83-A024-3B85CF0B60CB}"/>
    <pc:docChg chg="addSld delSld modSld sldOrd">
      <pc:chgData name="" userId="" providerId="" clId="Web-{1EF99E39-9C36-4B83-A024-3B85CF0B60CB}" dt="2020-10-19T10:41:46.664" v="489" actId="20577"/>
      <pc:docMkLst>
        <pc:docMk/>
      </pc:docMkLst>
      <pc:sldChg chg="modSp">
        <pc:chgData name="" userId="" providerId="" clId="Web-{1EF99E39-9C36-4B83-A024-3B85CF0B60CB}" dt="2020-10-19T10:38:54.816" v="385" actId="20577"/>
        <pc:sldMkLst>
          <pc:docMk/>
          <pc:sldMk cId="2977618320" sldId="264"/>
        </pc:sldMkLst>
        <pc:spChg chg="mod">
          <ac:chgData name="" userId="" providerId="" clId="Web-{1EF99E39-9C36-4B83-A024-3B85CF0B60CB}" dt="2020-10-19T10:38:54.816" v="385" actId="20577"/>
          <ac:spMkLst>
            <pc:docMk/>
            <pc:sldMk cId="2977618320" sldId="264"/>
            <ac:spMk id="3" creationId="{00000000-0000-0000-0000-000000000000}"/>
          </ac:spMkLst>
        </pc:spChg>
      </pc:sldChg>
      <pc:sldChg chg="modSp">
        <pc:chgData name="" userId="" providerId="" clId="Web-{1EF99E39-9C36-4B83-A024-3B85CF0B60CB}" dt="2020-10-19T10:41:46.664" v="488" actId="20577"/>
        <pc:sldMkLst>
          <pc:docMk/>
          <pc:sldMk cId="2551524525" sldId="273"/>
        </pc:sldMkLst>
        <pc:spChg chg="mod">
          <ac:chgData name="" userId="" providerId="" clId="Web-{1EF99E39-9C36-4B83-A024-3B85CF0B60CB}" dt="2020-10-19T10:41:46.664" v="488" actId="20577"/>
          <ac:spMkLst>
            <pc:docMk/>
            <pc:sldMk cId="2551524525" sldId="273"/>
            <ac:spMk id="14" creationId="{00000000-0000-0000-0000-000000000000}"/>
          </ac:spMkLst>
        </pc:spChg>
      </pc:sldChg>
      <pc:sldChg chg="modSp new del ord">
        <pc:chgData name="" userId="" providerId="" clId="Web-{1EF99E39-9C36-4B83-A024-3B85CF0B60CB}" dt="2020-10-19T10:35:54.249" v="307"/>
        <pc:sldMkLst>
          <pc:docMk/>
          <pc:sldMk cId="3862311822" sldId="278"/>
        </pc:sldMkLst>
        <pc:spChg chg="mod">
          <ac:chgData name="" userId="" providerId="" clId="Web-{1EF99E39-9C36-4B83-A024-3B85CF0B60CB}" dt="2020-10-19T10:31:45.180" v="35" actId="20577"/>
          <ac:spMkLst>
            <pc:docMk/>
            <pc:sldMk cId="3862311822" sldId="278"/>
            <ac:spMk id="2" creationId="{D5BC5675-F30F-4EFA-AED3-795731E362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5F85-F0DF-4006-8728-2BA960A6CB05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5B1A-2841-4E83-8CA9-DA811D64E7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7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F79D8-8457-4CA5-9935-3CC0248A353A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4FDA-C5F9-4266-A581-8D2FEAD82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4FDA-C5F9-4266-A581-8D2FEAD82FC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2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2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5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7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0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79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2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3C9-133C-4889-9349-DEE636284F1C}" type="datetimeFigureOut">
              <a:rPr lang="cs-CZ" smtClean="0"/>
              <a:t>16.09.2024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upol.cz/" TargetMode="External"/><Relationship Id="rId2" Type="http://schemas.openxmlformats.org/officeDocument/2006/relationships/hyperlink" Target="mailto:andrea.spickova@upol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studijni-oddeleni/#c9728" TargetMode="External"/><Relationship Id="rId2" Type="http://schemas.openxmlformats.org/officeDocument/2006/relationships/hyperlink" Target="https://www.cmtf.upol.cz/o-fakulte/uredni-desk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pol.cz/vymenne-pobyty/jsem-student/staze/" TargetMode="External"/><Relationship Id="rId2" Type="http://schemas.openxmlformats.org/officeDocument/2006/relationships/hyperlink" Target="https://www.cmtf.upol.cz/studenti/vyjezdy-do-zahranici/studijni-poby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a.zachova@upol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#c5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ps.upol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studenti/studijni-zalezitosti/studijni-oddeleni/#c97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vt.upol.cz/identifikacni-karty-ik/#c47555" TargetMode="External"/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studenti/studijni-zalezitosti/studijni-oddeleni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prubeh-stud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tf.upol.cz/studenti/studijni-zalezitosti/studijni-oddeleni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yna.hradilova@upol.cz" TargetMode="External"/><Relationship Id="rId2" Type="http://schemas.openxmlformats.org/officeDocument/2006/relationships/hyperlink" Target="https://www.cmtf.upol.cz/nc/kontakty/vizitka/empid/1758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.hynkova@upol.cz" TargetMode="External"/><Relationship Id="rId5" Type="http://schemas.openxmlformats.org/officeDocument/2006/relationships/hyperlink" Target="https://www.cmtf.upol.cz/nc/kontakty/vizitka/empid/80072439/" TargetMode="External"/><Relationship Id="rId4" Type="http://schemas.openxmlformats.org/officeDocument/2006/relationships/hyperlink" Target="mailto:katerina.patkova@upol.cz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pol.cz/uplika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Zápis do 1. ročníku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Cyrilometodějská teologická fakulta UP v Olomouci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0" y="801477"/>
            <a:ext cx="346758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29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47" y="0"/>
            <a:ext cx="6973273" cy="54871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47" y="4486125"/>
            <a:ext cx="6954220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Zápis na předměty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Zápis předmětů v systému STAG je možný nejdříve druhý den po zápisu do studia.</a:t>
            </a:r>
          </a:p>
          <a:p>
            <a:r>
              <a:rPr lang="cs-CZ" dirty="0" smtClean="0"/>
              <a:t>Zápis předmětů na ZS všech studijních programů probíhá</a:t>
            </a:r>
            <a:br>
              <a:rPr lang="cs-CZ" dirty="0" smtClean="0"/>
            </a:br>
            <a:r>
              <a:rPr lang="cs-CZ" dirty="0">
                <a:solidFill>
                  <a:srgbClr val="7030A0"/>
                </a:solidFill>
              </a:rPr>
              <a:t>od</a:t>
            </a:r>
            <a:r>
              <a:rPr lang="cs-CZ" dirty="0" smtClean="0"/>
              <a:t> </a:t>
            </a:r>
            <a:r>
              <a:rPr lang="cs-CZ" dirty="0">
                <a:solidFill>
                  <a:srgbClr val="7030A0"/>
                </a:solidFill>
              </a:rPr>
              <a:t>5. </a:t>
            </a:r>
            <a:r>
              <a:rPr lang="cs-CZ" dirty="0" smtClean="0">
                <a:solidFill>
                  <a:srgbClr val="7030A0"/>
                </a:solidFill>
              </a:rPr>
              <a:t>9. 2024 do 30. 9. 2024!</a:t>
            </a:r>
          </a:p>
          <a:p>
            <a:r>
              <a:rPr lang="cs-CZ" dirty="0" smtClean="0"/>
              <a:t>Zápis na LS probíhá od 21. 1. – 24. 2. 2025 viz Harmonogram akademického roku 2024/2025 – úřední deska CMTF.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Dodatečný zápis předmětů bude možný pouze do 30.10.2024. Po této lhůtě již nebude možné si předmět zapsat. Další možné zapsání bude až v řádném zápisu v následujícím akademickém roce.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01632" cy="7711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68" y="2955835"/>
            <a:ext cx="7487695" cy="23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29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Hybridní výuka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Je výuka probíhající v učebně za </a:t>
            </a:r>
            <a:r>
              <a:rPr lang="cs-CZ" dirty="0" smtClean="0">
                <a:solidFill>
                  <a:srgbClr val="7030A0"/>
                </a:solidFill>
              </a:rPr>
              <a:t>fyzické přítomnosti vyučujících </a:t>
            </a:r>
            <a:r>
              <a:rPr lang="cs-CZ" dirty="0" smtClean="0"/>
              <a:t>a některých </a:t>
            </a:r>
            <a:r>
              <a:rPr lang="cs-CZ" dirty="0" smtClean="0">
                <a:solidFill>
                  <a:srgbClr val="7030A0"/>
                </a:solidFill>
              </a:rPr>
              <a:t>studentů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současně </a:t>
            </a:r>
            <a:r>
              <a:rPr lang="cs-CZ" dirty="0" smtClean="0"/>
              <a:t>je </a:t>
            </a:r>
            <a:r>
              <a:rPr lang="cs-CZ" dirty="0" smtClean="0">
                <a:solidFill>
                  <a:srgbClr val="7030A0"/>
                </a:solidFill>
              </a:rPr>
              <a:t>přenášena do online prostředí</a:t>
            </a:r>
            <a:r>
              <a:rPr lang="cs-CZ" dirty="0" smtClean="0"/>
              <a:t>. Studenti, kteří se výuky fyzicky nemohou účastnit se mohou připojit a sledovat přednášku odkudkoliv. V některých případech může být výuka nahrávána a je možné si přednášku pustit v jiném čase. </a:t>
            </a:r>
          </a:p>
          <a:p>
            <a:pPr algn="just"/>
            <a:r>
              <a:rPr lang="cs-CZ" dirty="0" smtClean="0"/>
              <a:t>Je však nutné se vždy informovat u vyučujícího dopředu, zda bude z přednášky pořízen záznam. </a:t>
            </a:r>
          </a:p>
          <a:p>
            <a:pPr algn="just"/>
            <a:r>
              <a:rPr lang="cs-CZ" dirty="0" smtClean="0"/>
              <a:t>V rozvrhu je </a:t>
            </a:r>
            <a:r>
              <a:rPr lang="cs-CZ" dirty="0" smtClean="0">
                <a:solidFill>
                  <a:srgbClr val="7030A0"/>
                </a:solidFill>
              </a:rPr>
              <a:t>hybridní výuka </a:t>
            </a:r>
            <a:r>
              <a:rPr lang="cs-CZ" dirty="0" smtClean="0"/>
              <a:t>zobrazena v </a:t>
            </a:r>
            <a:r>
              <a:rPr lang="cs-CZ" dirty="0" err="1" smtClean="0"/>
              <a:t>infobublině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73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Kreditová banka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studia máte nárok na zápis C předmětů na kterékoliv fakultě UP do výše </a:t>
            </a:r>
            <a:r>
              <a:rPr lang="cs-CZ" dirty="0">
                <a:solidFill>
                  <a:srgbClr val="7030A0"/>
                </a:solidFill>
              </a:rPr>
              <a:t>2 kreditů za akademický rok</a:t>
            </a:r>
            <a:r>
              <a:rPr lang="cs-CZ" dirty="0"/>
              <a:t>. Počet přidělených kreditů za celé studium můžete čerpat kdykoliv v průběhu studia. </a:t>
            </a:r>
            <a:endParaRPr lang="cs-CZ" dirty="0" smtClean="0"/>
          </a:p>
          <a:p>
            <a:r>
              <a:rPr lang="cs-CZ" dirty="0" smtClean="0"/>
              <a:t>Pro Bc. studium je maximální výše </a:t>
            </a:r>
            <a:r>
              <a:rPr lang="cs-CZ" dirty="0" smtClean="0">
                <a:solidFill>
                  <a:srgbClr val="7030A0"/>
                </a:solidFill>
              </a:rPr>
              <a:t>6 </a:t>
            </a:r>
            <a:r>
              <a:rPr lang="cs-CZ" dirty="0" smtClean="0"/>
              <a:t>kreditů za celé studium.</a:t>
            </a:r>
          </a:p>
          <a:p>
            <a:r>
              <a:rPr lang="cs-CZ" dirty="0" smtClean="0"/>
              <a:t>Pro Mgr. studium je maximální výše </a:t>
            </a:r>
            <a:r>
              <a:rPr lang="cs-CZ" dirty="0">
                <a:solidFill>
                  <a:srgbClr val="7030A0"/>
                </a:solidFill>
              </a:rPr>
              <a:t>10</a:t>
            </a:r>
            <a:r>
              <a:rPr lang="cs-CZ" dirty="0" smtClean="0"/>
              <a:t> kreditů za celé studium.</a:t>
            </a:r>
          </a:p>
          <a:p>
            <a:r>
              <a:rPr lang="cs-CZ" dirty="0" smtClean="0"/>
              <a:t>Pro </a:t>
            </a:r>
            <a:r>
              <a:rPr lang="cs-CZ" dirty="0" err="1"/>
              <a:t>NMgr</a:t>
            </a:r>
            <a:r>
              <a:rPr lang="cs-CZ" dirty="0"/>
              <a:t>. studium je maximální výše </a:t>
            </a:r>
            <a:r>
              <a:rPr lang="cs-CZ" dirty="0">
                <a:solidFill>
                  <a:srgbClr val="7030A0"/>
                </a:solidFill>
              </a:rPr>
              <a:t>4/6 (APIS, </a:t>
            </a:r>
            <a:r>
              <a:rPr lang="cs-CZ" dirty="0" err="1">
                <a:solidFill>
                  <a:srgbClr val="7030A0"/>
                </a:solidFill>
              </a:rPr>
              <a:t>APISKo</a:t>
            </a:r>
            <a:r>
              <a:rPr lang="cs-CZ" dirty="0">
                <a:solidFill>
                  <a:srgbClr val="7030A0"/>
                </a:solidFill>
              </a:rPr>
              <a:t>)</a:t>
            </a:r>
            <a:r>
              <a:rPr lang="cs-CZ" dirty="0"/>
              <a:t> </a:t>
            </a:r>
            <a:r>
              <a:rPr lang="cs-CZ" dirty="0" smtClean="0"/>
              <a:t>kreditů </a:t>
            </a:r>
            <a:r>
              <a:rPr lang="cs-CZ" dirty="0"/>
              <a:t>za celé studium.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8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D</a:t>
            </a:r>
            <a:r>
              <a:rPr lang="cs-CZ" b="1" dirty="0" smtClean="0">
                <a:solidFill>
                  <a:srgbClr val="7030A0"/>
                </a:solidFill>
              </a:rPr>
              <a:t>oporučení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potíží při zápisu předmětů (malá kapacita) kontaktujte</a:t>
            </a:r>
            <a:br>
              <a:rPr lang="cs-CZ" dirty="0" smtClean="0"/>
            </a:br>
            <a:r>
              <a:rPr lang="cs-CZ" dirty="0" smtClean="0"/>
              <a:t>e-mailem garanta/vyučujícího předmětu.</a:t>
            </a:r>
          </a:p>
          <a:p>
            <a:r>
              <a:rPr lang="cs-CZ" dirty="0" smtClean="0"/>
              <a:t>V případě kolize rozvrhů kontaktujte </a:t>
            </a:r>
            <a:r>
              <a:rPr lang="cs-CZ" dirty="0" err="1" smtClean="0"/>
              <a:t>rozvrhářku</a:t>
            </a:r>
            <a:r>
              <a:rPr lang="cs-CZ" dirty="0" smtClean="0"/>
              <a:t> CMTF Mgr. Andreu Špičkovou  (</a:t>
            </a:r>
            <a:r>
              <a:rPr lang="cs-CZ" dirty="0" smtClean="0">
                <a:hlinkClick r:id="rId2"/>
              </a:rPr>
              <a:t>andrea.spickova@upol.cz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esk</a:t>
            </a:r>
            <a:r>
              <a:rPr lang="cs-CZ" dirty="0" smtClean="0"/>
              <a:t> UP </a:t>
            </a:r>
            <a:r>
              <a:rPr lang="cs-CZ" dirty="0"/>
              <a:t>– </a:t>
            </a:r>
            <a:r>
              <a:rPr lang="cs-CZ" dirty="0">
                <a:hlinkClick r:id="rId3"/>
              </a:rPr>
              <a:t>https://helpdesk.upol.cz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- kontaktujte v případě potíží s přihlášením, zapomenutí hesla a jiných technických potíží.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Při komunikaci s námi používejte vždy své </a:t>
            </a:r>
            <a:r>
              <a:rPr lang="cs-CZ" b="1" dirty="0" smtClean="0">
                <a:solidFill>
                  <a:srgbClr val="FF0000"/>
                </a:solidFill>
              </a:rPr>
              <a:t>osobní číslo </a:t>
            </a:r>
            <a:r>
              <a:rPr lang="cs-CZ" dirty="0" smtClean="0">
                <a:solidFill>
                  <a:srgbClr val="7030A0"/>
                </a:solidFill>
              </a:rPr>
              <a:t>(ve formátu C12345, které naleznete ve </a:t>
            </a:r>
            <a:r>
              <a:rPr lang="cs-CZ" dirty="0" err="1" smtClean="0">
                <a:solidFill>
                  <a:srgbClr val="7030A0"/>
                </a:solidFill>
              </a:rPr>
              <a:t>Stagu</a:t>
            </a:r>
            <a:r>
              <a:rPr lang="cs-CZ" dirty="0" smtClean="0">
                <a:solidFill>
                  <a:srgbClr val="7030A0"/>
                </a:solidFill>
              </a:rPr>
              <a:t> vedle svého jména) </a:t>
            </a:r>
            <a:r>
              <a:rPr lang="cs-CZ" dirty="0" smtClean="0"/>
              <a:t>a uvádějte studijní program, ve kterém studujete.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36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Uznání zkoušek, zápočtů, kolokvií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6844"/>
            <a:ext cx="10515600" cy="4351338"/>
          </a:xfrm>
        </p:spPr>
        <p:txBody>
          <a:bodyPr/>
          <a:lstStyle/>
          <a:p>
            <a:pPr algn="just"/>
            <a:r>
              <a:rPr lang="cs-CZ" dirty="0"/>
              <a:t>Student, který již studoval na jiné VŠ/VOŠ, může požádat o uznání předmětů.</a:t>
            </a:r>
          </a:p>
          <a:p>
            <a:pPr algn="just"/>
            <a:r>
              <a:rPr lang="cs-CZ" dirty="0"/>
              <a:t>Děkan </a:t>
            </a:r>
            <a:r>
              <a:rPr lang="cs-CZ" b="1" dirty="0"/>
              <a:t>může</a:t>
            </a:r>
            <a:r>
              <a:rPr lang="cs-CZ" dirty="0"/>
              <a:t> uznat ty zápočty, kolokvia a zkoušky, které student </a:t>
            </a:r>
            <a:r>
              <a:rPr lang="cs-CZ" b="1" dirty="0">
                <a:solidFill>
                  <a:srgbClr val="7030A0"/>
                </a:solidFill>
              </a:rPr>
              <a:t>vykonal v době kratší než 3 roky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před podáním žádosti o uznání.</a:t>
            </a:r>
          </a:p>
          <a:p>
            <a:pPr algn="just"/>
            <a:r>
              <a:rPr lang="cs-CZ" dirty="0"/>
              <a:t>Žádost o uznání předmětů se podává prostřednictvím systému STAG, záložka </a:t>
            </a:r>
            <a:r>
              <a:rPr lang="cs-CZ" b="1" dirty="0">
                <a:solidFill>
                  <a:srgbClr val="7030A0"/>
                </a:solidFill>
              </a:rPr>
              <a:t>Studentské žádosti</a:t>
            </a:r>
            <a:r>
              <a:rPr lang="cs-CZ" dirty="0"/>
              <a:t>. </a:t>
            </a:r>
            <a:r>
              <a:rPr lang="cs-CZ" dirty="0" smtClean="0"/>
              <a:t>Do elektronické žádosti je třeba </a:t>
            </a:r>
            <a:r>
              <a:rPr lang="cs-CZ" dirty="0" smtClean="0">
                <a:solidFill>
                  <a:srgbClr val="7030A0"/>
                </a:solidFill>
              </a:rPr>
              <a:t>vložit</a:t>
            </a:r>
            <a:r>
              <a:rPr lang="cs-CZ" dirty="0" smtClean="0"/>
              <a:t> potvrzený Výpis absolvovaných předmětů/</a:t>
            </a:r>
            <a:r>
              <a:rPr lang="cs-CZ" dirty="0" err="1" smtClean="0"/>
              <a:t>Diploma</a:t>
            </a:r>
            <a:r>
              <a:rPr lang="cs-CZ" dirty="0" smtClean="0"/>
              <a:t> </a:t>
            </a:r>
            <a:r>
              <a:rPr lang="cs-CZ" dirty="0" err="1" smtClean="0"/>
              <a:t>Supplement</a:t>
            </a:r>
            <a:r>
              <a:rPr lang="cs-CZ" dirty="0" smtClean="0"/>
              <a:t>, popřípadě sylaby jednotlivých předmětů. </a:t>
            </a:r>
            <a:r>
              <a:rPr lang="cs-CZ" dirty="0">
                <a:solidFill>
                  <a:srgbClr val="7030A0"/>
                </a:solidFill>
              </a:rPr>
              <a:t>O</a:t>
            </a:r>
            <a:r>
              <a:rPr lang="cs-CZ" dirty="0" smtClean="0">
                <a:solidFill>
                  <a:srgbClr val="7030A0"/>
                </a:solidFill>
              </a:rPr>
              <a:t>riginál vytištěné žádosti je třeba obratem doručit </a:t>
            </a:r>
            <a:r>
              <a:rPr lang="cs-CZ" dirty="0">
                <a:solidFill>
                  <a:srgbClr val="7030A0"/>
                </a:solidFill>
              </a:rPr>
              <a:t>na studijní oddělení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>
                <a:solidFill>
                  <a:srgbClr val="FF0000"/>
                </a:solidFill>
              </a:rPr>
              <a:t>Žádosti přijímáme nejdříve v říjnu!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Kontroly studia na konci akademického roku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Začátkem dalšího akademického roku probíhají kontroly studia </a:t>
            </a:r>
            <a:r>
              <a:rPr lang="cs-CZ" sz="2400" dirty="0" smtClean="0"/>
              <a:t>za </a:t>
            </a:r>
            <a:r>
              <a:rPr lang="cs-CZ" sz="2400" dirty="0"/>
              <a:t>uplynulý akademický </a:t>
            </a:r>
            <a:r>
              <a:rPr lang="cs-CZ" sz="2400" dirty="0" smtClean="0"/>
              <a:t>rok. </a:t>
            </a:r>
            <a:r>
              <a:rPr lang="cs-CZ" sz="2400" dirty="0"/>
              <a:t>T</a:t>
            </a:r>
            <a:r>
              <a:rPr lang="cs-CZ" sz="2400" dirty="0" smtClean="0"/>
              <a:t>ermín je stanoven harmonogramem akademického</a:t>
            </a:r>
            <a:r>
              <a:rPr lang="cs-CZ" sz="2400" dirty="0"/>
              <a:t> </a:t>
            </a:r>
            <a:r>
              <a:rPr lang="cs-CZ" sz="2400" dirty="0" smtClean="0"/>
              <a:t>roku CMTF, který naleznete zde: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://www.cmtf.upol.cz/o-</a:t>
            </a:r>
            <a:r>
              <a:rPr lang="cs-CZ" sz="2400" dirty="0" err="1">
                <a:hlinkClick r:id="rId2"/>
              </a:rPr>
              <a:t>fakulte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uredni</a:t>
            </a:r>
            <a:r>
              <a:rPr lang="cs-CZ" sz="2400" dirty="0">
                <a:hlinkClick r:id="rId2"/>
              </a:rPr>
              <a:t>-deska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Je </a:t>
            </a:r>
            <a:r>
              <a:rPr lang="cs-CZ" sz="2400" dirty="0"/>
              <a:t>vaší povinností si v průběhu studia průběžně provádět kontrolu zapsaných předmětů a jejich splnění ve </a:t>
            </a:r>
            <a:r>
              <a:rPr lang="cs-CZ" sz="2400" dirty="0" err="1"/>
              <a:t>STAGu</a:t>
            </a:r>
            <a:r>
              <a:rPr lang="cs-CZ" sz="2400" dirty="0"/>
              <a:t> tak, aby byl </a:t>
            </a:r>
            <a:r>
              <a:rPr lang="cs-CZ" sz="2400" dirty="0">
                <a:solidFill>
                  <a:srgbClr val="7030A0"/>
                </a:solidFill>
              </a:rPr>
              <a:t>v souladu </a:t>
            </a:r>
            <a:r>
              <a:rPr lang="cs-CZ" sz="2400">
                <a:solidFill>
                  <a:srgbClr val="7030A0"/>
                </a:solidFill>
              </a:rPr>
              <a:t>se </a:t>
            </a:r>
            <a:r>
              <a:rPr lang="cs-CZ" sz="2400" smtClean="0">
                <a:solidFill>
                  <a:srgbClr val="7030A0"/>
                </a:solidFill>
              </a:rPr>
              <a:t>skutečností.</a:t>
            </a: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Jakmile zjistíte, že studovat nechcete/nemůžete, studium buď přerušte, nebo ukončete na vlastní žádost. Oba </a:t>
            </a:r>
            <a:r>
              <a:rPr lang="cs-CZ" sz="2400" dirty="0"/>
              <a:t>formuláře naleznete zde: </a:t>
            </a:r>
            <a:r>
              <a:rPr lang="cs-CZ" sz="2400" dirty="0">
                <a:hlinkClick r:id="rId3"/>
              </a:rPr>
              <a:t>https://www.cmtf.upol.cz/studenti/studijni-zalezitosti/studijni-oddeleni/#</a:t>
            </a:r>
            <a:r>
              <a:rPr lang="cs-CZ" sz="2400" dirty="0" smtClean="0">
                <a:hlinkClick r:id="rId3"/>
              </a:rPr>
              <a:t>c9728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25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Poplatky za nadstandardní dobu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Bezplatná doba studia je standardní doba studia stanoveného programu </a:t>
            </a:r>
            <a:r>
              <a:rPr lang="cs-CZ" dirty="0">
                <a:solidFill>
                  <a:srgbClr val="7030A0"/>
                </a:solidFill>
              </a:rPr>
              <a:t>+ 1 rok</a:t>
            </a:r>
            <a:r>
              <a:rPr lang="cs-CZ" dirty="0"/>
              <a:t>, za předpokladu, že máte předchozí studium VŠ </a:t>
            </a:r>
          </a:p>
          <a:p>
            <a:pPr marL="0" indent="0">
              <a:buNone/>
            </a:pPr>
            <a:r>
              <a:rPr lang="cs-CZ" dirty="0"/>
              <a:t>   v rámci ČR úspěšně zakončeno.</a:t>
            </a:r>
          </a:p>
          <a:p>
            <a:r>
              <a:rPr lang="cs-CZ" dirty="0"/>
              <a:t>Poplatek za nadstandardní dobu studia činí 20.000,- za každých započatých 6 </a:t>
            </a:r>
            <a:r>
              <a:rPr lang="cs-CZ" dirty="0" smtClean="0"/>
              <a:t>měsíců studia.</a:t>
            </a:r>
            <a:endParaRPr lang="cs-CZ" dirty="0"/>
          </a:p>
          <a:p>
            <a:r>
              <a:rPr lang="cs-CZ" dirty="0"/>
              <a:t>Informace o </a:t>
            </a:r>
            <a:r>
              <a:rPr lang="cs-CZ" dirty="0" smtClean="0"/>
              <a:t>poplatcích zde: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://www.upol.cz/studenti/studium/poplatky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98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Zahájení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Slavnostní mše k zahájení akademického roku 2024/2025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se bude konat </a:t>
            </a:r>
            <a:r>
              <a:rPr lang="cs-CZ" b="1" dirty="0">
                <a:solidFill>
                  <a:srgbClr val="7030A0"/>
                </a:solidFill>
              </a:rPr>
              <a:t>v pondělí 23. září 2024 v 9.00 hodin </a:t>
            </a:r>
            <a:r>
              <a:rPr lang="cs-CZ" dirty="0" smtClean="0"/>
              <a:t>v </a:t>
            </a:r>
            <a:r>
              <a:rPr lang="cs-CZ" dirty="0"/>
              <a:t>kostele Panny Marie </a:t>
            </a:r>
            <a:r>
              <a:rPr lang="cs-CZ" dirty="0" smtClean="0"/>
              <a:t>Sněžné:</a:t>
            </a:r>
          </a:p>
          <a:p>
            <a:r>
              <a:rPr lang="cs-CZ" dirty="0" smtClean="0"/>
              <a:t>Účast na mši je dobrovolná.</a:t>
            </a:r>
          </a:p>
          <a:p>
            <a:r>
              <a:rPr lang="cs-CZ" dirty="0" smtClean="0"/>
              <a:t>Výuka prezenční </a:t>
            </a:r>
            <a:r>
              <a:rPr lang="cs-CZ" dirty="0"/>
              <a:t>formy studia dle harmonogramu akademického roku začíná v </a:t>
            </a:r>
            <a:r>
              <a:rPr lang="cs-CZ" dirty="0" smtClean="0"/>
              <a:t>pondělí </a:t>
            </a:r>
            <a:r>
              <a:rPr lang="cs-CZ" dirty="0"/>
              <a:t>dne </a:t>
            </a:r>
            <a:r>
              <a:rPr lang="cs-CZ" dirty="0" smtClean="0"/>
              <a:t>23. </a:t>
            </a:r>
            <a:r>
              <a:rPr lang="cs-CZ" dirty="0"/>
              <a:t>9. 2024.</a:t>
            </a:r>
          </a:p>
          <a:p>
            <a:r>
              <a:rPr lang="cs-CZ" dirty="0" smtClean="0"/>
              <a:t>Výuka </a:t>
            </a:r>
            <a:r>
              <a:rPr lang="cs-CZ" dirty="0" smtClean="0"/>
              <a:t>kombinované formy studia dle harmonogramu akademického roku začíná v sobotu dne 21. 9. 2024.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Sledujte však své rozvrhy vždy v aktuálním čase, i v průběhu semestru může nastat změna.</a:t>
            </a:r>
          </a:p>
        </p:txBody>
      </p:sp>
    </p:spTree>
    <p:extLst>
      <p:ext uri="{BB962C8B-B14F-4D97-AF65-F5344CB8AC3E}">
        <p14:creationId xmlns:p14="http://schemas.microsoft.com/office/powerpoint/2010/main" val="389240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Výjezdy do zahraničí - program Erasmus+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V rámci studia máte možnost výjezdu do zahraničí přes program </a:t>
            </a:r>
            <a:r>
              <a:rPr lang="cs-CZ" dirty="0" smtClean="0">
                <a:solidFill>
                  <a:srgbClr val="7030A0"/>
                </a:solidFill>
              </a:rPr>
              <a:t>ERASMUS+.</a:t>
            </a:r>
          </a:p>
          <a:p>
            <a:r>
              <a:rPr lang="cs-CZ" dirty="0" smtClean="0"/>
              <a:t>Studenti mohou vyjet na </a:t>
            </a:r>
            <a:r>
              <a:rPr lang="cs-CZ" dirty="0" smtClean="0">
                <a:solidFill>
                  <a:srgbClr val="7030A0"/>
                </a:solidFill>
              </a:rPr>
              <a:t>studijní pobyt a pracovní stáž.</a:t>
            </a:r>
          </a:p>
          <a:p>
            <a:r>
              <a:rPr lang="cs-CZ" dirty="0"/>
              <a:t>Č</a:t>
            </a:r>
            <a:r>
              <a:rPr lang="cs-CZ" dirty="0" smtClean="0"/>
              <a:t>erství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absolventi mohou vyjet na </a:t>
            </a:r>
            <a:r>
              <a:rPr lang="cs-CZ" dirty="0" smtClean="0">
                <a:solidFill>
                  <a:srgbClr val="7030A0"/>
                </a:solidFill>
              </a:rPr>
              <a:t>pracovní stáž.</a:t>
            </a:r>
          </a:p>
          <a:p>
            <a:r>
              <a:rPr lang="cs-CZ" dirty="0" smtClean="0"/>
              <a:t>Informace včetně seznamu partnerských univerzit naleznete </a:t>
            </a:r>
            <a:r>
              <a:rPr lang="cs-CZ" dirty="0"/>
              <a:t>na </a:t>
            </a:r>
            <a:r>
              <a:rPr lang="cs-CZ" dirty="0" smtClean="0"/>
              <a:t>webu: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vyjezdy</a:t>
            </a:r>
            <a:r>
              <a:rPr lang="cs-CZ" dirty="0">
                <a:hlinkClick r:id="rId2"/>
              </a:rPr>
              <a:t>-do-</a:t>
            </a:r>
            <a:r>
              <a:rPr lang="cs-CZ" dirty="0" err="1">
                <a:hlinkClick r:id="rId2"/>
              </a:rPr>
              <a:t>zahranici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</a:t>
            </a:r>
            <a:r>
              <a:rPr lang="cs-CZ" dirty="0">
                <a:hlinkClick r:id="rId2"/>
              </a:rPr>
              <a:t>-pobyty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Informace k pracovním stážím najdete </a:t>
            </a:r>
            <a:r>
              <a:rPr lang="cs-CZ" dirty="0"/>
              <a:t>zde: </a:t>
            </a:r>
            <a:r>
              <a:rPr lang="cs-CZ" dirty="0">
                <a:hlinkClick r:id="rId3"/>
              </a:rPr>
              <a:t>https://international.upol.cz/</a:t>
            </a:r>
            <a:r>
              <a:rPr lang="cs-CZ" dirty="0" err="1">
                <a:hlinkClick r:id="rId3"/>
              </a:rPr>
              <a:t>vymenne</a:t>
            </a:r>
            <a:r>
              <a:rPr lang="cs-CZ" dirty="0">
                <a:hlinkClick r:id="rId3"/>
              </a:rPr>
              <a:t>-pobyty/jsem-student/staze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.</a:t>
            </a:r>
          </a:p>
          <a:p>
            <a:r>
              <a:rPr lang="cs-CZ" dirty="0" smtClean="0"/>
              <a:t>Kontaktní referentkou pro výjezdy a příjezdy studentů na CMTF je </a:t>
            </a:r>
            <a:br>
              <a:rPr lang="cs-CZ" dirty="0" smtClean="0"/>
            </a:br>
            <a:r>
              <a:rPr lang="cs-CZ" dirty="0" smtClean="0"/>
              <a:t>Mgr. Marta Zachová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marta.zachova@upol.cz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850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Stipendia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Studenti </a:t>
            </a:r>
            <a:r>
              <a:rPr lang="cs-CZ" dirty="0"/>
              <a:t>UP mohou využít tato stipendia</a:t>
            </a:r>
            <a:r>
              <a:rPr lang="cs-CZ" dirty="0" smtClean="0"/>
              <a:t>:</a:t>
            </a:r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 smtClean="0">
                <a:solidFill>
                  <a:srgbClr val="7030A0"/>
                </a:solidFill>
              </a:rPr>
              <a:t>Sociální</a:t>
            </a:r>
            <a:r>
              <a:rPr lang="cs-CZ" dirty="0" smtClean="0"/>
              <a:t> </a:t>
            </a:r>
            <a:r>
              <a:rPr lang="cs-CZ" dirty="0"/>
              <a:t>stipendium v případě tíživé sociální situace studenta (podle § 91, odst. 3. zákona o vysokých školách).</a:t>
            </a:r>
          </a:p>
          <a:p>
            <a:r>
              <a:rPr lang="cs-CZ" dirty="0">
                <a:solidFill>
                  <a:srgbClr val="7030A0"/>
                </a:solidFill>
              </a:rPr>
              <a:t>Ubytovací </a:t>
            </a:r>
            <a:r>
              <a:rPr lang="cs-CZ" dirty="0"/>
              <a:t>stipendium pro studenty, kteří nemají trvalé bydliště v okrese Olomouc nebo držitele průkazu ZTP či ZTP/P.</a:t>
            </a:r>
          </a:p>
          <a:p>
            <a:r>
              <a:rPr lang="cs-CZ" dirty="0"/>
              <a:t>Tato stipendia řeší Oddělení pro studium Rektorátu UP.</a:t>
            </a:r>
          </a:p>
          <a:p>
            <a:r>
              <a:rPr lang="cs-CZ" dirty="0"/>
              <a:t>Informace k výše uvedeným stipendiím naleznete na webu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2"/>
              </a:rPr>
              <a:t>https://www.upol.cz/studenti/studium/stipendia</a:t>
            </a:r>
            <a:r>
              <a:rPr lang="cs-CZ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4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Přerušení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Během studia je možné </a:t>
            </a:r>
            <a:r>
              <a:rPr lang="cs-CZ" dirty="0" smtClean="0">
                <a:solidFill>
                  <a:srgbClr val="7030A0"/>
                </a:solidFill>
              </a:rPr>
              <a:t>ze závažných důvodů studium přerušit</a:t>
            </a:r>
            <a:r>
              <a:rPr lang="cs-CZ" dirty="0" smtClean="0"/>
              <a:t>. V </a:t>
            </a:r>
            <a:r>
              <a:rPr lang="cs-CZ" dirty="0" smtClean="0">
                <a:solidFill>
                  <a:srgbClr val="7030A0"/>
                </a:solidFill>
              </a:rPr>
              <a:t>Bc. a </a:t>
            </a:r>
            <a:r>
              <a:rPr lang="cs-CZ" dirty="0" err="1" smtClean="0">
                <a:solidFill>
                  <a:srgbClr val="7030A0"/>
                </a:solidFill>
              </a:rPr>
              <a:t>NMgr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r>
              <a:rPr lang="cs-CZ" dirty="0" smtClean="0"/>
              <a:t> studiu až na </a:t>
            </a:r>
            <a:r>
              <a:rPr lang="cs-CZ" dirty="0" smtClean="0">
                <a:solidFill>
                  <a:srgbClr val="7030A0"/>
                </a:solidFill>
              </a:rPr>
              <a:t>2 semestry </a:t>
            </a:r>
            <a:r>
              <a:rPr lang="cs-CZ" dirty="0" smtClean="0"/>
              <a:t>(1 akademický rok),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smtClean="0">
                <a:solidFill>
                  <a:srgbClr val="7030A0"/>
                </a:solidFill>
              </a:rPr>
              <a:t>Mgr.</a:t>
            </a:r>
            <a:r>
              <a:rPr lang="cs-CZ" dirty="0" smtClean="0"/>
              <a:t> studiu na </a:t>
            </a:r>
            <a:r>
              <a:rPr lang="cs-CZ" dirty="0" smtClean="0">
                <a:solidFill>
                  <a:srgbClr val="7030A0"/>
                </a:solidFill>
              </a:rPr>
              <a:t>4 semestry</a:t>
            </a:r>
            <a:r>
              <a:rPr lang="cs-CZ" dirty="0" smtClean="0"/>
              <a:t> (2 akademické roky). </a:t>
            </a:r>
          </a:p>
          <a:p>
            <a:pPr algn="just"/>
            <a:r>
              <a:rPr lang="cs-CZ" dirty="0" smtClean="0"/>
              <a:t>V období </a:t>
            </a:r>
            <a:r>
              <a:rPr lang="cs-CZ" dirty="0" smtClean="0">
                <a:solidFill>
                  <a:srgbClr val="7030A0"/>
                </a:solidFill>
              </a:rPr>
              <a:t>4 měsíce před datem splnění studijních povinností </a:t>
            </a:r>
            <a:r>
              <a:rPr lang="cs-CZ" dirty="0" smtClean="0"/>
              <a:t>se však u podané žádosti </a:t>
            </a:r>
            <a:r>
              <a:rPr lang="cs-CZ" dirty="0" smtClean="0">
                <a:solidFill>
                  <a:srgbClr val="7030A0"/>
                </a:solidFill>
              </a:rPr>
              <a:t>posuzuje počet získaných kreditů </a:t>
            </a:r>
            <a:r>
              <a:rPr lang="cs-CZ" dirty="0" smtClean="0"/>
              <a:t>pro postup do dalšího ročníku.  Tzn. cca od května je pro kladné vyřízení žádosti potřeba mít splněných min. 40 kreditů (1. ročník) anebo 80 kreditů v součtu za dva akademické roky a splněné všechny podruhé zapsané předměty (pro 2. a vyšší ročníky).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86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Uznaná doba </a:t>
            </a:r>
            <a:r>
              <a:rPr lang="cs-CZ" b="1" dirty="0" smtClean="0">
                <a:solidFill>
                  <a:srgbClr val="7030A0"/>
                </a:solidFill>
              </a:rPr>
              <a:t>rodičovství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studentů na přerušení studia po celou uznanou dobu rodičovství (tzn. období mateřské dovolené + období rodičovské dovolené), maximálně do 3 let věku dítěte.</a:t>
            </a:r>
          </a:p>
          <a:p>
            <a:r>
              <a:rPr lang="cs-CZ" dirty="0"/>
              <a:t>Více informací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https://www.upol.cz/studenti/studium/prava-a-povinnosti-studenta/#</a:t>
            </a:r>
            <a:r>
              <a:rPr lang="cs-CZ" dirty="0" smtClean="0">
                <a:hlinkClick r:id="rId2"/>
              </a:rPr>
              <a:t>c53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76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Centrum pro studenty se </a:t>
            </a:r>
            <a:r>
              <a:rPr lang="cs-CZ" b="1" dirty="0" smtClean="0">
                <a:solidFill>
                  <a:srgbClr val="7030A0"/>
                </a:solidFill>
              </a:rPr>
              <a:t>specifickými potřebami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 </a:t>
            </a:r>
            <a:r>
              <a:rPr lang="cs-CZ" dirty="0"/>
              <a:t>poskytuje komplexní odborný poradenský, technický a terapeutický servis studentům se specifickými potřebami. </a:t>
            </a:r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informací najdete zde: </a:t>
            </a:r>
            <a:r>
              <a:rPr lang="cs-CZ" dirty="0">
                <a:hlinkClick r:id="rId2"/>
              </a:rPr>
              <a:t>https://cps.upol.cz/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Webové stránky CMTF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789" y="1825625"/>
            <a:ext cx="9174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28" y="0"/>
            <a:ext cx="9432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8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a zkušební </a:t>
            </a:r>
            <a:r>
              <a:rPr lang="cs-CZ" b="1" dirty="0" smtClean="0">
                <a:solidFill>
                  <a:srgbClr val="7030A0"/>
                </a:solidFill>
              </a:rPr>
              <a:t>řád UP, Směrnice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Zde </a:t>
            </a:r>
            <a:r>
              <a:rPr lang="cs-CZ" dirty="0"/>
              <a:t>jsou ošetřeny práva a povinnosti studenta, doporučujeme prostudovat.</a:t>
            </a:r>
          </a:p>
          <a:p>
            <a:pPr algn="just"/>
            <a:r>
              <a:rPr lang="cs-CZ" dirty="0"/>
              <a:t>Jeho úplné znění je veřejně dostupné na webu UP </a:t>
            </a:r>
            <a:r>
              <a:rPr lang="cs-CZ" dirty="0" smtClean="0"/>
              <a:t>zde:</a:t>
            </a:r>
            <a:endParaRPr lang="cs-CZ" dirty="0"/>
          </a:p>
          <a:p>
            <a:pPr marL="0" indent="0" algn="just">
              <a:buNone/>
            </a:pPr>
            <a:r>
              <a:rPr lang="cs-CZ" dirty="0">
                <a:hlinkClick r:id="rId2"/>
              </a:rPr>
              <a:t>https://www.upol.cz/studenti/studium/</a:t>
            </a:r>
            <a:r>
              <a:rPr lang="cs-CZ" dirty="0" err="1">
                <a:hlinkClick r:id="rId2"/>
              </a:rPr>
              <a:t>prava</a:t>
            </a:r>
            <a:r>
              <a:rPr lang="cs-CZ" dirty="0">
                <a:hlinkClick r:id="rId2"/>
              </a:rPr>
              <a:t>-a-povinnosti-studenta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 smtClean="0"/>
              <a:t>Důležitým dokumentem na úřední desce fakulty je také </a:t>
            </a:r>
            <a:r>
              <a:rPr lang="cs-CZ" dirty="0">
                <a:solidFill>
                  <a:srgbClr val="7030A0"/>
                </a:solidFill>
              </a:rPr>
              <a:t>Prováděcí směrnice k realizaci akreditovaných nebo schválených studijních programů, programů celoživotního vzdělávání a rigorózního </a:t>
            </a:r>
            <a:r>
              <a:rPr lang="cs-CZ" dirty="0" smtClean="0">
                <a:solidFill>
                  <a:srgbClr val="7030A0"/>
                </a:solidFill>
              </a:rPr>
              <a:t>řízení </a:t>
            </a:r>
            <a:r>
              <a:rPr lang="cs-CZ" dirty="0">
                <a:solidFill>
                  <a:srgbClr val="7030A0"/>
                </a:solidFill>
              </a:rPr>
              <a:t>na CMTF UP v </a:t>
            </a:r>
            <a:r>
              <a:rPr lang="cs-CZ" dirty="0" smtClean="0">
                <a:solidFill>
                  <a:srgbClr val="7030A0"/>
                </a:solidFill>
              </a:rPr>
              <a:t>Olomouci </a:t>
            </a:r>
            <a:r>
              <a:rPr lang="cs-CZ" dirty="0"/>
              <a:t>a její novela</a:t>
            </a:r>
            <a:r>
              <a:rPr lang="cs-CZ" dirty="0" smtClean="0">
                <a:solidFill>
                  <a:srgbClr val="7030A0"/>
                </a:solidFill>
              </a:rPr>
              <a:t>. </a:t>
            </a:r>
            <a:r>
              <a:rPr lang="cs-CZ" dirty="0" smtClean="0"/>
              <a:t>Zde naleznete pokyny nejen k tvorbě bakalářských a diplomových prací, ale i k zápisu a odepisování předmětů.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67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8" y="1688586"/>
            <a:ext cx="9088118" cy="49727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88" y="31005"/>
            <a:ext cx="8421275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6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Hlášení změn osobních údajů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Pokud již nyní víte, že vámi uvedené údaje v e-přihlášce nejsou aktuální, je třeba změnu oznámit</a:t>
            </a:r>
            <a:r>
              <a:rPr lang="cs-CZ" dirty="0"/>
              <a:t> </a:t>
            </a:r>
            <a:r>
              <a:rPr lang="cs-CZ" dirty="0" smtClean="0"/>
              <a:t>na formuláři „Hlášení změn v osobních údajích“. Tuto povinnost máte v průběhu celého studia.</a:t>
            </a:r>
          </a:p>
          <a:p>
            <a:pPr algn="just"/>
            <a:r>
              <a:rPr lang="cs-CZ" dirty="0" smtClean="0">
                <a:solidFill>
                  <a:srgbClr val="7030A0"/>
                </a:solidFill>
              </a:rPr>
              <a:t>Chybně uvedené údaje se případně projeví i na diplomu!!!</a:t>
            </a:r>
          </a:p>
          <a:p>
            <a:r>
              <a:rPr lang="cs-CZ" dirty="0" smtClean="0"/>
              <a:t>Formuláře naleznete </a:t>
            </a:r>
            <a:r>
              <a:rPr lang="cs-CZ" dirty="0"/>
              <a:t>na </a:t>
            </a:r>
            <a:r>
              <a:rPr lang="cs-CZ" dirty="0" smtClean="0"/>
              <a:t>webu: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studijni-zalezitosti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studijni-oddeleni</a:t>
            </a:r>
            <a:r>
              <a:rPr lang="cs-CZ" dirty="0">
                <a:hlinkClick r:id="rId2"/>
              </a:rPr>
              <a:t>/#</a:t>
            </a:r>
            <a:r>
              <a:rPr lang="cs-CZ" dirty="0" smtClean="0">
                <a:hlinkClick r:id="rId2"/>
              </a:rPr>
              <a:t>c9728</a:t>
            </a:r>
            <a:r>
              <a:rPr lang="cs-CZ" dirty="0" smtClean="0"/>
              <a:t>.</a:t>
            </a:r>
          </a:p>
          <a:p>
            <a:pPr algn="just"/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Identifikační karty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Žádost o vydání Identifikační karty (pokud jste již tak neučinili) naleznete ve své elektronické přihlášce </a:t>
            </a:r>
            <a:r>
              <a:rPr lang="cs-CZ" dirty="0"/>
              <a:t>na adrese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prihlaska.upol.cz.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(Přihlašovací údaje jsou stejné jako při podávání </a:t>
            </a:r>
            <a:r>
              <a:rPr lang="cs-CZ" i="1" dirty="0" smtClean="0"/>
              <a:t>přihlášky).</a:t>
            </a:r>
            <a:endParaRPr lang="cs-CZ" dirty="0"/>
          </a:p>
          <a:p>
            <a:r>
              <a:rPr lang="cs-CZ" dirty="0" smtClean="0"/>
              <a:t>IDENTIFIKAČNÍ</a:t>
            </a:r>
            <a:r>
              <a:rPr lang="cs-CZ" dirty="0"/>
              <a:t> </a:t>
            </a:r>
            <a:r>
              <a:rPr lang="cs-CZ" dirty="0" smtClean="0"/>
              <a:t>KARTU </a:t>
            </a:r>
            <a:r>
              <a:rPr lang="cs-CZ" dirty="0"/>
              <a:t>(ISIC i standardní modrá karta UP) </a:t>
            </a:r>
            <a:r>
              <a:rPr lang="cs-CZ" dirty="0" smtClean="0"/>
              <a:t>si můžete vyzvednout po jejím vytištění a po rezervaci termínu k vyzvednutí v</a:t>
            </a:r>
            <a:r>
              <a:rPr lang="cs-CZ" dirty="0"/>
              <a:t> prostorách Zbrojnice (Biskupské nám. 1</a:t>
            </a:r>
            <a:r>
              <a:rPr lang="cs-CZ" dirty="0" smtClean="0"/>
              <a:t>). Bližší informace naleznete </a:t>
            </a:r>
            <a:r>
              <a:rPr lang="cs-CZ" dirty="0"/>
              <a:t>na webu </a:t>
            </a:r>
            <a:r>
              <a:rPr lang="cs-CZ" dirty="0" smtClean="0"/>
              <a:t>UP zde: </a:t>
            </a:r>
            <a:r>
              <a:rPr lang="cs-CZ" dirty="0">
                <a:hlinkClick r:id="rId3"/>
              </a:rPr>
              <a:t>https://cvt.upol.cz/identifikacni-karty-ik/#</a:t>
            </a:r>
            <a:r>
              <a:rPr lang="cs-CZ" dirty="0" smtClean="0">
                <a:hlinkClick r:id="rId3"/>
              </a:rPr>
              <a:t>c47555</a:t>
            </a:r>
            <a:r>
              <a:rPr lang="cs-CZ" dirty="0" smtClean="0"/>
              <a:t>. </a:t>
            </a:r>
          </a:p>
          <a:p>
            <a:r>
              <a:rPr lang="cs-CZ" dirty="0" smtClean="0"/>
              <a:t>Karta slouží zejména pro vaši identifikaci, vstup do menzy, knihovny UP i CMTF. Slouží také pro vstup do budovy na Kateřinské ul.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Ukončení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 případě, že chcete v průběhu studia studium ukončit na vlastní žádost, je třeba zaslat Oznámení o ukončení studia. </a:t>
            </a:r>
          </a:p>
          <a:p>
            <a:pPr algn="just"/>
            <a:r>
              <a:rPr lang="cs-CZ" dirty="0" smtClean="0"/>
              <a:t>Ukončení studia neprobíhá automaticky, proto je třeba tuto skutečnost písemně oznámit.</a:t>
            </a:r>
          </a:p>
          <a:p>
            <a:r>
              <a:rPr lang="cs-CZ" dirty="0" smtClean="0"/>
              <a:t>Oznámení naleznete na </a:t>
            </a:r>
            <a:r>
              <a:rPr lang="cs-CZ" dirty="0"/>
              <a:t>webu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studijni-zalezitosti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studijni-oddeleni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7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Potvrzení o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8881"/>
            <a:ext cx="10515600" cy="4142889"/>
          </a:xfrm>
        </p:spPr>
        <p:txBody>
          <a:bodyPr/>
          <a:lstStyle/>
          <a:p>
            <a:r>
              <a:rPr lang="cs-CZ" dirty="0" smtClean="0"/>
              <a:t>Potvrzení s elektronickou pečetí si můžete </a:t>
            </a:r>
            <a:r>
              <a:rPr lang="cs-CZ" dirty="0" smtClean="0">
                <a:solidFill>
                  <a:srgbClr val="7030A0"/>
                </a:solidFill>
              </a:rPr>
              <a:t>sami vygenerovat </a:t>
            </a:r>
            <a:r>
              <a:rPr lang="cs-CZ" dirty="0" smtClean="0"/>
              <a:t>ve </a:t>
            </a:r>
            <a:r>
              <a:rPr lang="cs-CZ" dirty="0" err="1" smtClean="0"/>
              <a:t>Stagu</a:t>
            </a:r>
            <a:r>
              <a:rPr lang="cs-CZ" dirty="0"/>
              <a:t> </a:t>
            </a:r>
            <a:r>
              <a:rPr lang="cs-CZ" dirty="0" smtClean="0"/>
              <a:t>v dlaždici </a:t>
            </a:r>
            <a:r>
              <a:rPr lang="cs-CZ" b="1" dirty="0" smtClean="0"/>
              <a:t>ELF formuláře</a:t>
            </a:r>
            <a:r>
              <a:rPr lang="cs-CZ" dirty="0" smtClean="0"/>
              <a:t>, nebo si jej vypíšete a </a:t>
            </a:r>
            <a:r>
              <a:rPr lang="cs-CZ" dirty="0" smtClean="0">
                <a:solidFill>
                  <a:srgbClr val="7030A0"/>
                </a:solidFill>
              </a:rPr>
              <a:t>necháte potvrdit na stud. oddělení </a:t>
            </a:r>
            <a:r>
              <a:rPr lang="cs-CZ" dirty="0" smtClean="0"/>
              <a:t>v úředních hodinách. </a:t>
            </a:r>
          </a:p>
          <a:p>
            <a:r>
              <a:rPr lang="cs-CZ" dirty="0" smtClean="0"/>
              <a:t>Potvrzení o studiu potvrzujeme nejdříve </a:t>
            </a:r>
            <a:r>
              <a:rPr lang="cs-CZ" dirty="0" smtClean="0">
                <a:solidFill>
                  <a:srgbClr val="7030A0"/>
                </a:solidFill>
              </a:rPr>
              <a:t>v druhé půlce září </a:t>
            </a:r>
            <a:r>
              <a:rPr lang="cs-CZ" dirty="0" smtClean="0"/>
              <a:t>po kontrolách studia.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44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0" y="-33828"/>
            <a:ext cx="12223539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6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96" y="1825625"/>
            <a:ext cx="7832408" cy="4351338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018"/>
            <a:ext cx="12290368" cy="68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9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oddělení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Nachází se ve 3. podlaží hlavní budovy CMTF, Univerzitní 22.</a:t>
            </a:r>
          </a:p>
          <a:p>
            <a:r>
              <a:rPr lang="cs-CZ" dirty="0"/>
              <a:t>Vedle výtahu jsou umístěny tištěné formuláře, které jsou rovněž k dispozici na webu </a:t>
            </a:r>
            <a:r>
              <a:rPr lang="cs-CZ" dirty="0" smtClean="0"/>
              <a:t>fakulty zde: </a:t>
            </a:r>
            <a:r>
              <a:rPr lang="cs-CZ" dirty="0">
                <a:hlinkClick r:id="rId3"/>
              </a:rPr>
              <a:t>https://www.cmtf.upol.cz/studenti/</a:t>
            </a:r>
            <a:r>
              <a:rPr lang="cs-CZ" dirty="0" err="1">
                <a:hlinkClick r:id="rId3"/>
              </a:rPr>
              <a:t>studijni-zalezitosti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prubeh</a:t>
            </a:r>
            <a:r>
              <a:rPr lang="cs-CZ" dirty="0">
                <a:hlinkClick r:id="rId3"/>
              </a:rPr>
              <a:t>-studia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Každý studijní program má přidělenu svou studijní referentku. Kontaktovat nás můžete telefonicky, e-mailem i osobně v době úředních hodin</a:t>
            </a:r>
            <a:r>
              <a:rPr lang="cs-CZ" dirty="0" smtClean="0"/>
              <a:t>. Informace naleznete zde:</a:t>
            </a:r>
            <a:r>
              <a:rPr lang="cs-CZ" dirty="0"/>
              <a:t>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://www.cmtf.upol.cz/studenti/</a:t>
            </a:r>
            <a:r>
              <a:rPr lang="cs-CZ" dirty="0" err="1">
                <a:hlinkClick r:id="rId4"/>
              </a:rPr>
              <a:t>studijni-zalezitosti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studijni-oddeleni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116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36358" y="248654"/>
            <a:ext cx="3424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vedoucí studijního oddělení</a:t>
            </a:r>
            <a:r>
              <a:rPr lang="cs-CZ" dirty="0"/>
              <a:t> </a:t>
            </a:r>
          </a:p>
          <a:p>
            <a:r>
              <a:rPr lang="cs-CZ" b="1" dirty="0">
                <a:hlinkClick r:id="rId2" tooltip="vizitka"/>
              </a:rPr>
              <a:t>Mgr. Kristýna Hradilová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kristyna.hradilova@upol.cz</a:t>
            </a:r>
            <a:r>
              <a:rPr lang="cs-CZ" dirty="0"/>
              <a:t> </a:t>
            </a:r>
          </a:p>
          <a:p>
            <a:r>
              <a:rPr lang="cs-CZ" dirty="0"/>
              <a:t>58 563 7010 </a:t>
            </a:r>
          </a:p>
          <a:p>
            <a:r>
              <a:rPr lang="cs-CZ" dirty="0"/>
              <a:t>Univerzitní 22, místnost: 5.21</a:t>
            </a:r>
          </a:p>
          <a:p>
            <a:r>
              <a:rPr lang="cs-CZ" dirty="0"/>
              <a:t>dle domluvy e-mailem </a:t>
            </a:r>
          </a:p>
          <a:p>
            <a:r>
              <a:rPr lang="cs-CZ" dirty="0"/>
              <a:t>přijímací řízení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6358" y="2136338"/>
            <a:ext cx="52377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referentka studijního oddělení</a:t>
            </a:r>
            <a:r>
              <a:rPr lang="cs-CZ" dirty="0"/>
              <a:t> </a:t>
            </a:r>
          </a:p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Mgr. Kateřina Pátková</a:t>
            </a:r>
          </a:p>
          <a:p>
            <a:r>
              <a:rPr lang="cs-CZ" dirty="0">
                <a:hlinkClick r:id="rId4"/>
              </a:rPr>
              <a:t>katerina.patkova@upol.cz</a:t>
            </a:r>
            <a:r>
              <a:rPr lang="cs-CZ" dirty="0"/>
              <a:t> </a:t>
            </a:r>
          </a:p>
          <a:p>
            <a:r>
              <a:rPr lang="cs-CZ" dirty="0"/>
              <a:t>58 563 7013 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  <a:br>
              <a:rPr lang="cs-CZ" dirty="0"/>
            </a:br>
            <a:r>
              <a:rPr lang="cs-CZ" dirty="0"/>
              <a:t>Charitativní a sociální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Mezinárodní sociální a humanitární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práce (Bc., </a:t>
            </a:r>
            <a:r>
              <a:rPr lang="cs-CZ" dirty="0" err="1"/>
              <a:t>NMgr</a:t>
            </a:r>
            <a:r>
              <a:rPr lang="cs-CZ" dirty="0" smtClean="0"/>
              <a:t>.)</a:t>
            </a:r>
            <a:endParaRPr lang="cs-CZ" dirty="0" smtClean="0">
              <a:cs typeface="Calibri"/>
            </a:endParaRPr>
          </a:p>
          <a:p>
            <a:r>
              <a:rPr lang="cs-CZ" dirty="0" smtClean="0">
                <a:cs typeface="Calibri"/>
              </a:rPr>
              <a:t>Aplikovaná </a:t>
            </a:r>
            <a:r>
              <a:rPr lang="cs-CZ" dirty="0">
                <a:cs typeface="Calibri"/>
              </a:rPr>
              <a:t>psychoterapie a inovace v sociální práci (</a:t>
            </a:r>
            <a:r>
              <a:rPr lang="cs-CZ" dirty="0" err="1">
                <a:cs typeface="Calibri"/>
              </a:rPr>
              <a:t>NMgr</a:t>
            </a:r>
            <a:r>
              <a:rPr lang="cs-CZ" dirty="0">
                <a:cs typeface="Calibri"/>
              </a:rPr>
              <a:t>.)</a:t>
            </a:r>
            <a:endParaRPr lang="cs-CZ" dirty="0"/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588594" y="1237609"/>
            <a:ext cx="5762323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/>
              <a:t>referentka studijního oddělení</a:t>
            </a:r>
            <a:endParaRPr lang="cs-CZ" dirty="0"/>
          </a:p>
          <a:p>
            <a:r>
              <a:rPr lang="cs-CZ" b="1" dirty="0">
                <a:hlinkClick r:id="rId5" tooltip="vizitka"/>
              </a:rPr>
              <a:t>Lenka Hynková</a:t>
            </a:r>
            <a:endParaRPr lang="cs-CZ" dirty="0"/>
          </a:p>
          <a:p>
            <a:r>
              <a:rPr lang="cs-CZ" dirty="0">
                <a:hlinkClick r:id="rId6"/>
              </a:rPr>
              <a:t>l.hynkova@upol.cz</a:t>
            </a:r>
            <a:endParaRPr lang="cs-CZ" dirty="0"/>
          </a:p>
          <a:p>
            <a:r>
              <a:rPr lang="cs-CZ" dirty="0"/>
              <a:t>58 563 7011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</a:p>
          <a:p>
            <a:r>
              <a:rPr lang="cs-CZ" dirty="0" smtClean="0"/>
              <a:t>Etika </a:t>
            </a:r>
            <a:r>
              <a:rPr lang="cs-CZ" dirty="0"/>
              <a:t>a kultura v mediální komunikaci (Bc.)</a:t>
            </a:r>
            <a:br>
              <a:rPr lang="cs-CZ" dirty="0"/>
            </a:br>
            <a:r>
              <a:rPr lang="cs-CZ" dirty="0"/>
              <a:t>Náboženství ze zaměřením na vzdělávání (Bc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Sociální práce s dětmi a mládeží (Bc.)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Teologické nauky (Bc., </a:t>
            </a:r>
            <a:r>
              <a:rPr lang="cs-CZ" dirty="0" err="1"/>
              <a:t>NMgr</a:t>
            </a:r>
            <a:r>
              <a:rPr lang="cs-CZ" dirty="0"/>
              <a:t>.)</a:t>
            </a:r>
          </a:p>
          <a:p>
            <a:r>
              <a:rPr lang="cs-CZ" dirty="0"/>
              <a:t>Teologie </a:t>
            </a:r>
            <a:r>
              <a:rPr lang="cs-CZ" dirty="0" smtClean="0"/>
              <a:t>(Bc</a:t>
            </a:r>
            <a:r>
              <a:rPr lang="cs-CZ" dirty="0"/>
              <a:t>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 smtClean="0"/>
              <a:t>Katolická </a:t>
            </a:r>
            <a:r>
              <a:rPr lang="cs-CZ" dirty="0"/>
              <a:t>teologie (Mgr</a:t>
            </a:r>
            <a:r>
              <a:rPr lang="cs-CZ" dirty="0" smtClean="0"/>
              <a:t>.)</a:t>
            </a:r>
          </a:p>
          <a:p>
            <a:r>
              <a:rPr lang="cs-CZ" dirty="0" smtClean="0"/>
              <a:t>Etika a kultura krizové komunikace (</a:t>
            </a:r>
            <a:r>
              <a:rPr lang="cs-CZ" dirty="0" err="1" smtClean="0"/>
              <a:t>NMgr</a:t>
            </a:r>
            <a:r>
              <a:rPr lang="cs-CZ" dirty="0" smtClean="0"/>
              <a:t>.)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Učitelství </a:t>
            </a:r>
            <a:r>
              <a:rPr lang="cs-CZ" dirty="0"/>
              <a:t>náboženství pro základní školy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agenda týkající se stipendií</a:t>
            </a:r>
          </a:p>
        </p:txBody>
      </p:sp>
    </p:spTree>
    <p:extLst>
      <p:ext uri="{BB962C8B-B14F-4D97-AF65-F5344CB8AC3E}">
        <p14:creationId xmlns:p14="http://schemas.microsoft.com/office/powerpoint/2010/main" val="2551524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Závěrečné informace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IČ fakulty</a:t>
            </a:r>
            <a:r>
              <a:rPr lang="cs-CZ" dirty="0"/>
              <a:t> 61 98 95 </a:t>
            </a:r>
            <a:r>
              <a:rPr lang="cs-CZ" dirty="0" smtClean="0"/>
              <a:t>92</a:t>
            </a:r>
          </a:p>
          <a:p>
            <a:r>
              <a:rPr lang="cs-CZ" u="sng" dirty="0" smtClean="0"/>
              <a:t>Při odchodu odevzdejte </a:t>
            </a:r>
            <a:r>
              <a:rPr lang="cs-CZ" u="sng" dirty="0">
                <a:solidFill>
                  <a:srgbClr val="FF0000"/>
                </a:solidFill>
              </a:rPr>
              <a:t>z obou stran </a:t>
            </a:r>
            <a:r>
              <a:rPr lang="cs-CZ" u="sng" dirty="0" smtClean="0">
                <a:solidFill>
                  <a:srgbClr val="FF0000"/>
                </a:solidFill>
              </a:rPr>
              <a:t>vyplněné </a:t>
            </a:r>
            <a:r>
              <a:rPr lang="cs-CZ" u="sng" dirty="0" smtClean="0"/>
              <a:t>dokumenty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Zápisový list</a:t>
            </a:r>
          </a:p>
          <a:p>
            <a:pPr marL="0" indent="0">
              <a:buNone/>
            </a:pPr>
            <a:r>
              <a:rPr lang="cs-CZ" dirty="0" smtClean="0"/>
              <a:t>Imatrikulační slib</a:t>
            </a:r>
          </a:p>
          <a:p>
            <a:pPr marL="0" indent="0">
              <a:buNone/>
            </a:pPr>
            <a:r>
              <a:rPr lang="cs-CZ" dirty="0" smtClean="0"/>
              <a:t>Poučení o zpracování osobních údajů studenta</a:t>
            </a:r>
          </a:p>
          <a:p>
            <a:pPr marL="0" indent="0">
              <a:buNone/>
            </a:pPr>
            <a:r>
              <a:rPr lang="cs-CZ" dirty="0"/>
              <a:t>Záznam k bezpečnosti</a:t>
            </a:r>
          </a:p>
          <a:p>
            <a:endParaRPr lang="cs-CZ" u="sng" dirty="0" smtClean="0"/>
          </a:p>
          <a:p>
            <a:r>
              <a:rPr lang="cs-CZ" u="sng" dirty="0"/>
              <a:t>Tato prezentace </a:t>
            </a:r>
            <a:r>
              <a:rPr lang="cs-CZ" dirty="0"/>
              <a:t>bude po skončení všech řádných zápisů zveřejněna na webu CMTF v záložce Studujte u nás - Zápisy do 1. ročníků.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Máte nějaké dotazy?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7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Informace</a:t>
            </a:r>
            <a:r>
              <a:rPr lang="cs-CZ" dirty="0" smtClean="0"/>
              <a:t> </a:t>
            </a:r>
            <a:r>
              <a:rPr lang="cs-CZ" b="1" dirty="0">
                <a:solidFill>
                  <a:srgbClr val="7030A0"/>
                </a:solidFill>
              </a:rPr>
              <a:t>o vytištění identifikační karty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9499"/>
            <a:ext cx="10515600" cy="40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Univerzitní e-mail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Každému z vás je přidělen univerzitní e-mail, který máte povinnost ke komunikaci v rámci studia používat. Můžete si nastavit přeposílání </a:t>
            </a:r>
            <a:r>
              <a:rPr lang="cs-CZ" dirty="0" smtClean="0"/>
              <a:t>do vašeho osobního e-mailu. </a:t>
            </a:r>
          </a:p>
          <a:p>
            <a:r>
              <a:rPr lang="cs-CZ" dirty="0" smtClean="0"/>
              <a:t>Web portálu: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://portal.upol.cz/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4654856"/>
            <a:ext cx="7516274" cy="1590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0" y="3567846"/>
            <a:ext cx="1186028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7030A0"/>
                </a:solidFill>
              </a:rPr>
              <a:t>UPlikace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5327" y="1443789"/>
            <a:ext cx="113257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Je oficiální </a:t>
            </a:r>
            <a:r>
              <a:rPr lang="cs-CZ" sz="2800" dirty="0">
                <a:solidFill>
                  <a:srgbClr val="7030A0"/>
                </a:solidFill>
              </a:rPr>
              <a:t>mobilní aplikace</a:t>
            </a:r>
            <a:r>
              <a:rPr lang="cs-CZ" sz="2800" dirty="0"/>
              <a:t> pro studenty Univerzity Palackého v Olomouci.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Naleznete zde detailní přehled o studiu včetně přehledného rozvrhu, harmonogramu zkouškových termínů atd</a:t>
            </a:r>
            <a:r>
              <a:rPr lang="cs-CZ" sz="28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 smtClean="0"/>
              <a:t>Více informací o funkcích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UPlikace</a:t>
            </a:r>
            <a:r>
              <a:rPr lang="cs-CZ" sz="2800" dirty="0" smtClean="0"/>
              <a:t> naleznete na </a:t>
            </a:r>
          </a:p>
          <a:p>
            <a:pPr algn="just"/>
            <a:r>
              <a:rPr lang="cs-CZ" sz="2800" dirty="0" smtClean="0"/>
              <a:t>     </a:t>
            </a:r>
            <a:r>
              <a:rPr lang="cs-CZ" sz="2800" dirty="0" smtClean="0">
                <a:hlinkClick r:id="rId2"/>
              </a:rPr>
              <a:t>https</a:t>
            </a:r>
            <a:r>
              <a:rPr lang="cs-CZ" sz="2800" dirty="0">
                <a:hlinkClick r:id="rId2"/>
              </a:rPr>
              <a:t>://www.upol.cz/uplikace</a:t>
            </a:r>
            <a:r>
              <a:rPr lang="cs-CZ" sz="2800" dirty="0" smtClean="0">
                <a:hlinkClick r:id="rId2"/>
              </a:rPr>
              <a:t>/</a:t>
            </a:r>
            <a:endParaRPr lang="cs-CZ" sz="2800" dirty="0" smtClean="0"/>
          </a:p>
          <a:p>
            <a:pPr algn="just"/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431" y="365125"/>
            <a:ext cx="1010653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Informace k systému STAG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05729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Veškerá </a:t>
            </a:r>
            <a:r>
              <a:rPr lang="cs-CZ" dirty="0"/>
              <a:t>studijní agenda je vedena elektronickým systémem </a:t>
            </a:r>
            <a:r>
              <a:rPr lang="cs-CZ" b="1" dirty="0"/>
              <a:t>STAG</a:t>
            </a:r>
            <a:r>
              <a:rPr lang="cs-CZ" dirty="0"/>
              <a:t> 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 (Studijní </a:t>
            </a:r>
            <a:r>
              <a:rPr lang="cs-CZ" dirty="0"/>
              <a:t>agenda). </a:t>
            </a:r>
            <a:endParaRPr lang="cs-CZ" dirty="0" smtClean="0"/>
          </a:p>
          <a:p>
            <a:pPr algn="just"/>
            <a:r>
              <a:rPr lang="cs-CZ" dirty="0" smtClean="0"/>
              <a:t>Všechny </a:t>
            </a:r>
            <a:r>
              <a:rPr lang="cs-CZ" dirty="0"/>
              <a:t>předměty musíte mít </a:t>
            </a:r>
            <a:r>
              <a:rPr lang="cs-CZ"/>
              <a:t>zapsané </a:t>
            </a:r>
            <a:r>
              <a:rPr lang="cs-CZ" smtClean="0"/>
              <a:t>v </a:t>
            </a:r>
            <a:r>
              <a:rPr lang="cs-CZ" dirty="0" smtClean="0"/>
              <a:t>systému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/>
              <a:t>STAG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endParaRPr lang="cs-CZ" dirty="0"/>
          </a:p>
          <a:p>
            <a:pPr algn="just"/>
            <a:r>
              <a:rPr lang="cs-CZ" dirty="0"/>
              <a:t>Prostřednictvím systému STAG probíhá mj</a:t>
            </a:r>
            <a:r>
              <a:rPr lang="cs-CZ" dirty="0" smtClean="0"/>
              <a:t>.: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ZÁPIS NA PŘEDMĚTY /PŘIHLAŠOVÁNÍ NA ROZVRHOVÉ AKCE/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ZAPISOVÁNÍ </a:t>
            </a:r>
            <a:r>
              <a:rPr lang="cs-CZ" b="1" dirty="0" smtClean="0">
                <a:solidFill>
                  <a:srgbClr val="7030A0"/>
                </a:solidFill>
              </a:rPr>
              <a:t>NA TERMÍNY ZKOUŠEK</a:t>
            </a:r>
            <a:endParaRPr lang="cs-CZ" b="1" dirty="0">
              <a:solidFill>
                <a:srgbClr val="7030A0"/>
              </a:solidFill>
            </a:endParaRPr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31" y="4444557"/>
            <a:ext cx="744006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Postup přihlášení do portálu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42" y="1690687"/>
            <a:ext cx="994591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642" y="1511559"/>
            <a:ext cx="10959164" cy="52344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dirty="0"/>
              <a:t>Kredity se získávají za absolvování předmětu, tj. ukončením předmětu stanoveným způsobem /</a:t>
            </a:r>
            <a:r>
              <a:rPr lang="cs-CZ" dirty="0" err="1"/>
              <a:t>Ko</a:t>
            </a:r>
            <a:r>
              <a:rPr lang="cs-CZ" dirty="0"/>
              <a:t>, </a:t>
            </a:r>
            <a:r>
              <a:rPr lang="cs-CZ" dirty="0" err="1"/>
              <a:t>Zp</a:t>
            </a:r>
            <a:r>
              <a:rPr lang="cs-CZ" dirty="0"/>
              <a:t>, Zk,/ daným studijním plánem pro příslušný akademický rok. </a:t>
            </a:r>
          </a:p>
          <a:p>
            <a:pPr algn="just"/>
            <a:endParaRPr lang="cs-CZ" b="1" u="sng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bakalářském studiu 180 kreditů 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navazujícím magisterském studiu </a:t>
            </a:r>
            <a:r>
              <a:rPr lang="cs-CZ" u="sng" dirty="0" smtClean="0">
                <a:solidFill>
                  <a:srgbClr val="7030A0"/>
                </a:solidFill>
              </a:rPr>
              <a:t>120 kreditů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</a:t>
            </a:r>
            <a:r>
              <a:rPr lang="cs-CZ" u="sng" dirty="0" smtClean="0">
                <a:solidFill>
                  <a:srgbClr val="7030A0"/>
                </a:solidFill>
              </a:rPr>
              <a:t> tříletém navazujícím magisterském studiu APIS/</a:t>
            </a:r>
            <a:r>
              <a:rPr lang="cs-CZ" u="sng" dirty="0" err="1" smtClean="0">
                <a:solidFill>
                  <a:srgbClr val="7030A0"/>
                </a:solidFill>
              </a:rPr>
              <a:t>APISKo</a:t>
            </a:r>
            <a:r>
              <a:rPr lang="cs-CZ" u="sng" dirty="0" smtClean="0">
                <a:solidFill>
                  <a:srgbClr val="7030A0"/>
                </a:solidFill>
              </a:rPr>
              <a:t> 180 kreditů</a:t>
            </a:r>
            <a:endParaRPr lang="cs-CZ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pětiletém magisterském studiu je nutno získat 300 kreditů</a:t>
            </a:r>
            <a:r>
              <a:rPr lang="cs-CZ" u="sng" dirty="0"/>
              <a:t> </a:t>
            </a:r>
          </a:p>
          <a:p>
            <a:pPr marL="0" indent="0" algn="just">
              <a:buNone/>
            </a:pP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Student je povinen získat minimálně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 kreditů za 1. ročník.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Na konci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ročníku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musí získat minimálně celkem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 kreditů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 a splnit všechny podruhé zapsané předměty.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U nesplněného povinného předmětu typu A je Vaší povinností si ho opětovně zapsat v následujícím akademickém roce.</a:t>
            </a:r>
          </a:p>
          <a:p>
            <a:pPr algn="just"/>
            <a:r>
              <a:rPr lang="cs-CZ" dirty="0">
                <a:ea typeface="Tahoma"/>
                <a:cs typeface="Calibri"/>
              </a:rPr>
              <a:t>U nesplněných předmětů typu </a:t>
            </a:r>
            <a:r>
              <a:rPr lang="cs-CZ" dirty="0" smtClean="0">
                <a:ea typeface="Tahoma"/>
                <a:cs typeface="Calibri"/>
              </a:rPr>
              <a:t>B a C tato </a:t>
            </a:r>
            <a:r>
              <a:rPr lang="cs-CZ" dirty="0">
                <a:ea typeface="Tahoma"/>
                <a:cs typeface="Calibri"/>
              </a:rPr>
              <a:t>povinnost není.</a:t>
            </a:r>
            <a:endParaRPr lang="en-US" dirty="0">
              <a:ea typeface="+mn-lt"/>
              <a:cs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618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1918</Words>
  <Application>Microsoft Office PowerPoint</Application>
  <PresentationFormat>Širokoúhlá obrazovka</PresentationFormat>
  <Paragraphs>167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Motiv Office</vt:lpstr>
      <vt:lpstr>Zápis do 1. ročníku</vt:lpstr>
      <vt:lpstr>Zahájení výuky</vt:lpstr>
      <vt:lpstr>Identifikační karty</vt:lpstr>
      <vt:lpstr>Informace o vytištění identifikační karty</vt:lpstr>
      <vt:lpstr>Univerzitní e-mail</vt:lpstr>
      <vt:lpstr>UPlikace </vt:lpstr>
      <vt:lpstr>Informace k systému STAG </vt:lpstr>
      <vt:lpstr>Postup přihlášení do portálu </vt:lpstr>
      <vt:lpstr>Studijní plán</vt:lpstr>
      <vt:lpstr>Prezentace aplikace PowerPoint</vt:lpstr>
      <vt:lpstr>Zápis na předměty</vt:lpstr>
      <vt:lpstr>Prezentace aplikace PowerPoint</vt:lpstr>
      <vt:lpstr>Prezentace aplikace PowerPoint</vt:lpstr>
      <vt:lpstr>Hybridní výuka</vt:lpstr>
      <vt:lpstr>Kreditová banka</vt:lpstr>
      <vt:lpstr>Doporučení</vt:lpstr>
      <vt:lpstr>Uznání zkoušek, zápočtů, kolokvií</vt:lpstr>
      <vt:lpstr>Kontroly studia na konci akademického roku </vt:lpstr>
      <vt:lpstr>Poplatky za nadstandardní dobu studia</vt:lpstr>
      <vt:lpstr>Výjezdy do zahraničí - program Erasmus+</vt:lpstr>
      <vt:lpstr>Stipendia</vt:lpstr>
      <vt:lpstr>Přerušení studia</vt:lpstr>
      <vt:lpstr>Uznaná doba rodičovství</vt:lpstr>
      <vt:lpstr>Centrum pro studenty se specifickými potřebami</vt:lpstr>
      <vt:lpstr>Webové stránky CMTF</vt:lpstr>
      <vt:lpstr>Prezentace aplikace PowerPoint</vt:lpstr>
      <vt:lpstr>Studijní a zkušební řád UP, Směrnice</vt:lpstr>
      <vt:lpstr>Prezentace aplikace PowerPoint</vt:lpstr>
      <vt:lpstr>Hlášení změn osobních údajů</vt:lpstr>
      <vt:lpstr>Ukončení studia</vt:lpstr>
      <vt:lpstr>Potvrzení o studiu</vt:lpstr>
      <vt:lpstr>Prezentace aplikace PowerPoint</vt:lpstr>
      <vt:lpstr>Prezentace aplikace PowerPoint</vt:lpstr>
      <vt:lpstr>Studijní oddělení</vt:lpstr>
      <vt:lpstr>Prezentace aplikace PowerPoint</vt:lpstr>
      <vt:lpstr>Závěrečné informace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ročníku</dc:title>
  <dc:creator>Hynkova Lenka</dc:creator>
  <cp:lastModifiedBy>Hynkova Lenka</cp:lastModifiedBy>
  <cp:revision>228</cp:revision>
  <cp:lastPrinted>2020-10-22T09:54:20Z</cp:lastPrinted>
  <dcterms:created xsi:type="dcterms:W3CDTF">2020-08-18T10:20:37Z</dcterms:created>
  <dcterms:modified xsi:type="dcterms:W3CDTF">2024-09-16T08:40:23Z</dcterms:modified>
</cp:coreProperties>
</file>