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3" r:id="rId3"/>
    <p:sldId id="274" r:id="rId4"/>
    <p:sldId id="275" r:id="rId5"/>
    <p:sldId id="276" r:id="rId6"/>
    <p:sldId id="264" r:id="rId7"/>
    <p:sldId id="258" r:id="rId8"/>
    <p:sldId id="259" r:id="rId9"/>
    <p:sldId id="270" r:id="rId10"/>
  </p:sldIdLst>
  <p:sldSz cx="6858000" cy="9144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FFF"/>
    <a:srgbClr val="0000FF"/>
    <a:srgbClr val="4F4F4F"/>
    <a:srgbClr val="6F6F6F"/>
    <a:srgbClr val="A271FB"/>
    <a:srgbClr val="CC99FF"/>
    <a:srgbClr val="58585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76" autoAdjust="0"/>
  </p:normalViewPr>
  <p:slideViewPr>
    <p:cSldViewPr>
      <p:cViewPr>
        <p:scale>
          <a:sx n="75" d="100"/>
          <a:sy n="75" d="100"/>
        </p:scale>
        <p:origin x="-115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E5DB-1129-4465-925E-F72680FE2038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BD5A-FC14-4920-9A3D-B12A43538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7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BD5A-FC14-4920-9A3D-B12A43538B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15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6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5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93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12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4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7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7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34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5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866A-6941-4C3C-A658-8DDB14EE4C5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1212-A697-43D0-9619-B2DBE6EB17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zv.upol.cz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jakub.dolezel@upol.cz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mailto:kristyna.hradilova@upol.cz" TargetMode="External"/><Relationship Id="rId4" Type="http://schemas.openxmlformats.org/officeDocument/2006/relationships/hyperlink" Target="http://www.cmtf.upol.cz/skupiny/verejnosti/celozivotni-vzdelavan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6088" y="1866930"/>
            <a:ext cx="5832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VÝCHOVA KE STABILITĚ VZTAHŮ</a:t>
            </a:r>
          </a:p>
          <a:p>
            <a:pPr algn="ctr"/>
            <a:r>
              <a:rPr lang="cs-CZ" sz="2000" dirty="0" smtClean="0"/>
              <a:t>Zájmový </a:t>
            </a:r>
            <a:r>
              <a:rPr lang="cs-CZ" sz="2000" dirty="0"/>
              <a:t>kurz celoživotního vzdělávání v r. </a:t>
            </a:r>
            <a:r>
              <a:rPr lang="cs-CZ" sz="2000" dirty="0" smtClean="0"/>
              <a:t>2018/2019</a:t>
            </a:r>
            <a:endParaRPr lang="cs-CZ" sz="2000" b="1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cs-CZ" sz="300" dirty="0">
              <a:solidFill>
                <a:srgbClr val="4F4F4F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84784" y="169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9" y="35496"/>
            <a:ext cx="30146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15" y="3347864"/>
            <a:ext cx="3595689" cy="423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1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6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40810" y="2254889"/>
            <a:ext cx="344174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Book Antiqua" panose="02040602050305030304" pitchFamily="18" charset="0"/>
              </a:rPr>
              <a:t>PhDr. Ing. Marie Oujezdská </a:t>
            </a:r>
            <a:r>
              <a:rPr lang="cs-CZ" sz="1600" dirty="0">
                <a:latin typeface="Book Antiqua" panose="02040602050305030304" pitchFamily="18" charset="0"/>
              </a:rPr>
              <a:t>je absolventkou Vysoké školy ekonomické v Praze </a:t>
            </a:r>
            <a:r>
              <a:rPr lang="cs-CZ" sz="1600" dirty="0" smtClean="0">
                <a:latin typeface="Book Antiqua" panose="02040602050305030304" pitchFamily="18" charset="0"/>
              </a:rPr>
              <a:t>                           a Cyrilometodějské </a:t>
            </a:r>
            <a:r>
              <a:rPr lang="cs-CZ" sz="1600" dirty="0">
                <a:latin typeface="Book Antiqua" panose="02040602050305030304" pitchFamily="18" charset="0"/>
              </a:rPr>
              <a:t>teologické fakulty v Olomouci. Od roku 2001 pracuje v Národním centru pro rodinu (NCR), od roku 2007 je jeho ředitelkou. Soustavně se věnuje tématu slučitelnosti rodiny a zaměstnání. Zaměřuje se i na práci se zaměstnavateli v oblasti opatření podporujících harmonizaci rodiny a zaměstnání. Dlouhodobě se věnuje komunální rodinné politice, zejména vytváření koncepcí a zavádění příkladů dobré praxe ze zahraničí. V poslední době je to právě zmiňovaný audit </a:t>
            </a:r>
            <a:r>
              <a:rPr lang="cs-CZ" sz="1600" dirty="0" err="1">
                <a:latin typeface="Book Antiqua" panose="02040602050305030304" pitchFamily="18" charset="0"/>
              </a:rPr>
              <a:t>Family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dirty="0" err="1">
                <a:latin typeface="Book Antiqua" panose="02040602050305030304" pitchFamily="18" charset="0"/>
              </a:rPr>
              <a:t>Friendly</a:t>
            </a:r>
            <a:r>
              <a:rPr lang="cs-CZ" sz="1600" dirty="0">
                <a:latin typeface="Book Antiqua" panose="02040602050305030304" pitchFamily="18" charset="0"/>
              </a:rPr>
              <a:t> </a:t>
            </a:r>
            <a:r>
              <a:rPr lang="cs-CZ" sz="1600" dirty="0" err="1">
                <a:latin typeface="Book Antiqua" panose="02040602050305030304" pitchFamily="18" charset="0"/>
              </a:rPr>
              <a:t>Community</a:t>
            </a:r>
            <a:r>
              <a:rPr lang="cs-CZ" sz="1600" dirty="0"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cs-CZ" sz="1600" dirty="0">
                <a:latin typeface="Book Antiqua" panose="02040602050305030304" pitchFamily="18" charset="0"/>
              </a:rPr>
              <a:t>NCR pořádá v Senátu Parlamentu ČR mezinárodní konference od roku 1999, věnované koncepčním otázkám rodinné politiky. </a:t>
            </a:r>
          </a:p>
          <a:p>
            <a:pPr algn="just"/>
            <a:r>
              <a:rPr lang="cs-CZ" sz="1600" dirty="0">
                <a:latin typeface="Book Antiqua" panose="02040602050305030304" pitchFamily="18" charset="0"/>
              </a:rPr>
              <a:t>Marie Oujezdská je vdaná, matka 4 dospělých dcer s vlastními rodinami.</a:t>
            </a:r>
          </a:p>
          <a:p>
            <a:pPr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2411760"/>
            <a:ext cx="2288564" cy="30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0810" y="2254889"/>
            <a:ext cx="34417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Book Antiqua" panose="02040602050305030304" pitchFamily="18" charset="0"/>
              </a:rPr>
              <a:t>MUDr</a:t>
            </a:r>
            <a:r>
              <a:rPr lang="cs-CZ" sz="1600" b="1" dirty="0">
                <a:latin typeface="Book Antiqua" panose="02040602050305030304" pitchFamily="18" charset="0"/>
              </a:rPr>
              <a:t>. Maria Fridrichová </a:t>
            </a:r>
            <a:r>
              <a:rPr lang="cs-CZ" sz="1600" dirty="0">
                <a:latin typeface="Book Antiqua" panose="02040602050305030304" pitchFamily="18" charset="0"/>
              </a:rPr>
              <a:t>pracuje v Centru pro rodinu a sociální péči z. s. v oblasti podpory rodiny a primární prevence. Lektorka programů s manželskou a bioetickou tématikou (program Vyjmenovaná slova o manželství a sexualitě). Je autorkou koncepce prevence rizikového sexuálního chování jako výchovy ke vztahům se zdravou integrací sexuality, autorkou školského programu „Škola osobního života“. Přednáší na vzdělávacích seminářích pro pedagogické pracovníky. Poskytuje kurzy a individuální poradenství v otázkách plánování rodičovství. Žije 33 let v manželství, s manželem má čtyři dospělé děti.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15" y="2411760"/>
            <a:ext cx="2412193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6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6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6672" y="2339752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1400" b="1" dirty="0">
                <a:solidFill>
                  <a:prstClr val="black"/>
                </a:solidFill>
                <a:latin typeface="Book Antiqua" panose="02040602050305030304" pitchFamily="18" charset="0"/>
              </a:rPr>
              <a:t>Mgr</a:t>
            </a:r>
            <a:r>
              <a:rPr lang="cs-CZ" sz="14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Ing</a:t>
            </a:r>
            <a:r>
              <a:rPr lang="cs-CZ" sz="1400" b="1" dirty="0">
                <a:solidFill>
                  <a:prstClr val="black"/>
                </a:solidFill>
                <a:latin typeface="Book Antiqua" panose="02040602050305030304" pitchFamily="18" charset="0"/>
              </a:rPr>
              <a:t>. Marie Nováková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působí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 publikuje</a:t>
            </a:r>
          </a:p>
          <a:p>
            <a:pPr lvl="0" algn="just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jako odborná lektorka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v oblastech etiky, </a:t>
            </a:r>
            <a:endParaRPr lang="cs-CZ" sz="14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etické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výchovy, prevence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rizikového chování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a kriminality, manželských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 rodinných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vztahů, </a:t>
            </a:r>
            <a:endParaRPr lang="cs-CZ" sz="14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jako párový a rodinný terapeut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, kouč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</a:p>
          <a:p>
            <a:pPr lvl="0" algn="just"/>
            <a:endParaRPr lang="cs-CZ" sz="1400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Spolupracuje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s 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organizacemi PRAK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, YMCA, EFČR, Centra náhradní rodinné péče, Rodinná a komunitní centra, Síť mateřských center, Naše dítě, </a:t>
            </a:r>
            <a:r>
              <a:rPr lang="cs-CZ" sz="1400" dirty="0" err="1">
                <a:solidFill>
                  <a:prstClr val="black"/>
                </a:solidFill>
                <a:latin typeface="Book Antiqua" panose="02040602050305030304" pitchFamily="18" charset="0"/>
              </a:rPr>
              <a:t>Fowenta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, SOS vesničky, Diecézní centra pro mládež aj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Jako členka správní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rady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NJL se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zaměřuje na projekty Etická výchova a jejich hodnocení (MŠ, ZŠ, SŠ).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Věnuje se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podpoře rodiny,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prevenci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sociálního vyloučení rodin, je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instruktorkou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plánování rodičovství,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tiskovou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mluvčí Národního týdne manželství. Pracuje s dětmi a mládeží přímo na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školách (prevence, klima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třídy, školy a práci s rizikovou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mládeží). Je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autorkou nebo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spoluautorkou publikací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: </a:t>
            </a:r>
            <a:r>
              <a:rPr lang="cs-CZ" sz="1400" i="1" dirty="0">
                <a:solidFill>
                  <a:prstClr val="black"/>
                </a:solidFill>
                <a:latin typeface="Book Antiqua" panose="02040602050305030304" pitchFamily="18" charset="0"/>
              </a:rPr>
              <a:t>Manuál pro učitele: Učíme Etickou výchovu (2006), Manuál pro ředitele škol: Etická výchova-proč a jak (2010), Logoterapie, existenciální analýza jako hledání cest (2014).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Připravuje:  </a:t>
            </a:r>
            <a:r>
              <a:rPr lang="cs-CZ" sz="1400" i="1" dirty="0">
                <a:solidFill>
                  <a:prstClr val="black"/>
                </a:solidFill>
                <a:latin typeface="Book Antiqua" panose="02040602050305030304" pitchFamily="18" charset="0"/>
              </a:rPr>
              <a:t>Manuál pro práci a doprovázení dětí a mládeže z pěstounských rodin 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navazující na projekt </a:t>
            </a:r>
            <a:r>
              <a:rPr lang="cs-CZ" sz="1400" i="1" dirty="0">
                <a:solidFill>
                  <a:prstClr val="black"/>
                </a:solidFill>
                <a:latin typeface="Book Antiqua" panose="02040602050305030304" pitchFamily="18" charset="0"/>
              </a:rPr>
              <a:t>Chci obstát v životě (2013-2018)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Autorství a realizace projektů</a:t>
            </a:r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: </a:t>
            </a:r>
            <a:r>
              <a:rPr lang="cs-CZ" sz="1400" i="1" dirty="0">
                <a:solidFill>
                  <a:prstClr val="black"/>
                </a:solidFill>
                <a:latin typeface="Book Antiqua" panose="02040602050305030304" pitchFamily="18" charset="0"/>
              </a:rPr>
              <a:t>Zahradnický model výchovy pro rodiče, S úsměvem do práce a do života, Mám na to; Vychováváme, když nevychováváme; Chci obstát v životě aj.</a:t>
            </a:r>
            <a:endParaRPr lang="cs-CZ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cs-CZ" sz="1400" dirty="0">
                <a:solidFill>
                  <a:prstClr val="black"/>
                </a:solidFill>
                <a:latin typeface="Book Antiqua" panose="02040602050305030304" pitchFamily="18" charset="0"/>
              </a:rPr>
              <a:t>Marie Nováková je vdaná 32 let, je matkou dospělé dcery a syna.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12" y="928439"/>
            <a:ext cx="2016224" cy="2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9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8680" y="1835696"/>
            <a:ext cx="360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 smtClean="0">
                <a:latin typeface="Book Antiqua" panose="02040602050305030304" pitchFamily="18" charset="0"/>
              </a:rPr>
              <a:t>Mgr</a:t>
            </a:r>
            <a:r>
              <a:rPr lang="sk-SK" sz="1600" b="1" dirty="0">
                <a:latin typeface="Book Antiqua" panose="02040602050305030304" pitchFamily="18" charset="0"/>
              </a:rPr>
              <a:t>. Ivan Podmanický, PhD.,  </a:t>
            </a:r>
            <a:r>
              <a:rPr lang="sk-SK" sz="1600" dirty="0">
                <a:latin typeface="Book Antiqua" panose="02040602050305030304" pitchFamily="18" charset="0"/>
              </a:rPr>
              <a:t>pôsobí ako odborný asistent na Katedre pedagogických štúdií Pedagogickej fakulty Trnavskej univerzity v Trnave. Vo svojej vedeckej a odbornej činnosti sa zameriava na problematiku teórie a praxe etickej výchovy, osobnosti učiteľa a </a:t>
            </a:r>
            <a:r>
              <a:rPr lang="sk-SK" sz="1600" dirty="0" err="1">
                <a:latin typeface="Book Antiqua" panose="02040602050305030304" pitchFamily="18" charset="0"/>
              </a:rPr>
              <a:t>matrimoniagogiky</a:t>
            </a:r>
            <a:r>
              <a:rPr lang="sk-SK" sz="1600" dirty="0">
                <a:latin typeface="Book Antiqua" panose="02040602050305030304" pitchFamily="18" charset="0"/>
              </a:rPr>
              <a:t>. Je autorom alebo spoluautorom publikácií a článkov, napr.:</a:t>
            </a:r>
            <a:r>
              <a:rPr lang="sk-SK" sz="1600" i="1" dirty="0">
                <a:latin typeface="Book Antiqua" panose="02040602050305030304" pitchFamily="18" charset="0"/>
              </a:rPr>
              <a:t> Dialóg pri budovaní medzigeneračného „</a:t>
            </a:r>
            <a:r>
              <a:rPr lang="sk-SK" sz="1600" i="1" dirty="0" err="1">
                <a:latin typeface="Book Antiqua" panose="02040602050305030304" pitchFamily="18" charset="0"/>
              </a:rPr>
              <a:t>communia</a:t>
            </a:r>
            <a:r>
              <a:rPr lang="sk-SK" sz="1600" i="1" dirty="0" smtClean="0">
                <a:latin typeface="Book Antiqua" panose="02040602050305030304" pitchFamily="18" charset="0"/>
              </a:rPr>
              <a:t>“ (</a:t>
            </a:r>
            <a:r>
              <a:rPr lang="sk-SK" sz="1600" i="1" dirty="0">
                <a:latin typeface="Book Antiqua" panose="02040602050305030304" pitchFamily="18" charset="0"/>
              </a:rPr>
              <a:t>2018</a:t>
            </a:r>
            <a:r>
              <a:rPr lang="sk-SK" sz="1600" i="1" dirty="0" smtClean="0">
                <a:latin typeface="Book Antiqua" panose="02040602050305030304" pitchFamily="18" charset="0"/>
              </a:rPr>
              <a:t>); Človek </a:t>
            </a:r>
            <a:r>
              <a:rPr lang="sk-SK" sz="1600" i="1" dirty="0">
                <a:latin typeface="Book Antiqua" panose="02040602050305030304" pitchFamily="18" charset="0"/>
              </a:rPr>
              <a:t>človeku. K prameňom etickej výchovy (2016);</a:t>
            </a:r>
            <a:r>
              <a:rPr lang="sk-SK" sz="1600" b="1" dirty="0">
                <a:latin typeface="Book Antiqua" panose="02040602050305030304" pitchFamily="18" charset="0"/>
              </a:rPr>
              <a:t> </a:t>
            </a:r>
            <a:r>
              <a:rPr lang="sk-SK" sz="1600" i="1" dirty="0">
                <a:latin typeface="Book Antiqua" panose="02040602050305030304" pitchFamily="18" charset="0"/>
              </a:rPr>
              <a:t>Etická výchova ako prostriedok na prekonávanie neistôt detí v súčasnom svete (</a:t>
            </a:r>
            <a:r>
              <a:rPr lang="sk-SK" sz="1600" i="1" dirty="0" smtClean="0">
                <a:latin typeface="Book Antiqua" panose="02040602050305030304" pitchFamily="18" charset="0"/>
              </a:rPr>
              <a:t>2016);</a:t>
            </a:r>
            <a:r>
              <a:rPr lang="sk-SK" sz="1600" dirty="0" smtClean="0">
                <a:latin typeface="Book Antiqua" panose="02040602050305030304" pitchFamily="18" charset="0"/>
              </a:rPr>
              <a:t> </a:t>
            </a:r>
            <a:r>
              <a:rPr lang="sk-SK" sz="1600" i="1" dirty="0">
                <a:latin typeface="Book Antiqua" panose="02040602050305030304" pitchFamily="18" charset="0"/>
              </a:rPr>
              <a:t>Vzťahy mladých ľudí vo virtuálnom svete (2016</a:t>
            </a:r>
            <a:r>
              <a:rPr lang="sk-SK" sz="1600" i="1" dirty="0" smtClean="0">
                <a:latin typeface="Book Antiqua" panose="02040602050305030304" pitchFamily="18" charset="0"/>
              </a:rPr>
              <a:t>)</a:t>
            </a:r>
            <a:r>
              <a:rPr lang="sk-SK" sz="1600" dirty="0" smtClean="0">
                <a:latin typeface="Book Antiqua" panose="02040602050305030304" pitchFamily="18" charset="0"/>
              </a:rPr>
              <a:t>; </a:t>
            </a:r>
            <a:r>
              <a:rPr lang="sk-SK" sz="1600" i="1" dirty="0" smtClean="0">
                <a:latin typeface="Book Antiqua" panose="02040602050305030304" pitchFamily="18" charset="0"/>
              </a:rPr>
              <a:t>Pedagogické </a:t>
            </a:r>
            <a:r>
              <a:rPr lang="sk-SK" sz="1600" i="1" dirty="0">
                <a:latin typeface="Book Antiqua" panose="02040602050305030304" pitchFamily="18" charset="0"/>
              </a:rPr>
              <a:t>aspekty odkladaného rodičovstva (2015);</a:t>
            </a:r>
            <a:r>
              <a:rPr lang="sk-SK" sz="1600" dirty="0">
                <a:latin typeface="Book Antiqua" panose="02040602050305030304" pitchFamily="18" charset="0"/>
              </a:rPr>
              <a:t> </a:t>
            </a:r>
            <a:r>
              <a:rPr lang="sk-SK" sz="1600" i="1" dirty="0">
                <a:latin typeface="Book Antiqua" panose="02040602050305030304" pitchFamily="18" charset="0"/>
              </a:rPr>
              <a:t>Demografický a spoločenský aspekt fenoménu rozvodovosti na Slovensku (2014); Teória a prax etickej výchovy 1, 2 (2013); </a:t>
            </a:r>
            <a:r>
              <a:rPr lang="sk-SK" sz="1600" b="1" dirty="0">
                <a:latin typeface="Book Antiqua" panose="02040602050305030304" pitchFamily="18" charset="0"/>
              </a:rPr>
              <a:t> </a:t>
            </a:r>
            <a:r>
              <a:rPr lang="sk-SK" sz="1600" i="1" dirty="0">
                <a:latin typeface="Book Antiqua" panose="02040602050305030304" pitchFamily="18" charset="0"/>
              </a:rPr>
              <a:t>Výchova k manželstvu a rodičovstvu a súčasný demografický vývoj rodinného stavu v SR (2012);</a:t>
            </a:r>
            <a:r>
              <a:rPr lang="sk-SK" sz="1600" b="1" dirty="0">
                <a:latin typeface="Book Antiqua" panose="02040602050305030304" pitchFamily="18" charset="0"/>
              </a:rPr>
              <a:t> </a:t>
            </a:r>
            <a:r>
              <a:rPr lang="sk-SK" sz="1600" i="1" dirty="0">
                <a:latin typeface="Book Antiqua" panose="02040602050305030304" pitchFamily="18" charset="0"/>
              </a:rPr>
              <a:t>Rodina v súčasnom svete. Ľudská zrelosť a stabilita manželstva a rodiny (2011</a:t>
            </a:r>
            <a:r>
              <a:rPr lang="sk-SK" sz="1600" i="1" dirty="0" smtClean="0">
                <a:latin typeface="Book Antiqua" panose="02040602050305030304" pitchFamily="18" charset="0"/>
              </a:rPr>
              <a:t>).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60" y="1835696"/>
            <a:ext cx="2016224" cy="26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6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580" y="712415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Program kurzu</a:t>
            </a:r>
            <a:endParaRPr lang="cs-CZ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6" y="251435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88532"/>
              </p:ext>
            </p:extLst>
          </p:nvPr>
        </p:nvGraphicFramePr>
        <p:xfrm>
          <a:off x="332656" y="2195736"/>
          <a:ext cx="6172199" cy="6237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Termín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Přednášející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Obsah 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909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7. 3. 2019</a:t>
                      </a:r>
                      <a:endParaRPr lang="cs-CZ" sz="13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</a:rPr>
                        <a:t>Ivan </a:t>
                      </a:r>
                      <a:r>
                        <a:rPr lang="cs-CZ" sz="1300" b="1" dirty="0" err="1" smtClean="0">
                          <a:effectLst/>
                        </a:rPr>
                        <a:t>Podmanický</a:t>
                      </a:r>
                      <a:endParaRPr lang="cs-CZ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Antropologické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souvislosti</a:t>
                      </a:r>
                      <a:endParaRPr lang="cs-CZ" sz="13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I.       Blok - Antropologická východiska; antropologické aspekty vztahu muže a ženy, souvislost s utvářením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s</a:t>
                      </a: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ociálního společenství</a:t>
                      </a:r>
                      <a:endParaRPr lang="cs-CZ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II.      Blok - Teorie a geneze vztahu muže a ženy, specifika, iniciační stadia + typologie lásky, výběr a volba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životního partnera</a:t>
                      </a:r>
                      <a:endParaRPr lang="cs-CZ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III.     Blok -  Psychologie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1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4. 4. 2019</a:t>
                      </a:r>
                      <a:endParaRPr lang="cs-CZ" sz="13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</a:rPr>
                        <a:t>Maria Fridrichová</a:t>
                      </a:r>
                      <a:endParaRPr lang="cs-CZ" sz="1300" b="1" dirty="0">
                        <a:effectLst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Medicínské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souvislosti</a:t>
                      </a:r>
                      <a:endParaRPr lang="cs-CZ" sz="14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I.       Blok - Úvod do sexuologie, normalita/ patologie; etická dimenze</a:t>
                      </a:r>
                      <a:endParaRPr lang="cs-CZ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II.      Blok - Početí a vývoj dítěte, etické otázky, argumentace úcty k lidské osobě; </a:t>
                      </a:r>
                      <a:endParaRPr lang="cs-CZ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III.     Blok - Plánování rodičovství, otázky regulace početí jako učivo Výchovy ke zdraví a prevence rizikového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sexuálního chování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25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2. 5. 2019</a:t>
                      </a:r>
                      <a:endParaRPr lang="cs-CZ" sz="13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</a:rPr>
                        <a:t>Marie Oujezdská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Fridrichová</a:t>
                      </a:r>
                      <a:endParaRPr lang="cs-CZ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Společenská souvislosti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didaktika předmětu 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I.        Blok - Vývoj chápání manželství a rodiny + podmínky pro realizaci rodinných přání (M. Oujezdská)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II.       Blok -  Stavební kameny výchovy ke vztahům v praxi se třídou (M. Fridrichová)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III.      Blok -  Motivace jako nástroj odvrácení rizikového chování (M. Fridrichová)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7873"/>
              </p:ext>
            </p:extLst>
          </p:nvPr>
        </p:nvGraphicFramePr>
        <p:xfrm>
          <a:off x="404664" y="2195736"/>
          <a:ext cx="6172199" cy="1793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7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6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Termín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Přednášející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Obsah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3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6. 6. 2019</a:t>
                      </a:r>
                      <a:endParaRPr lang="cs-CZ" sz="13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</a:rPr>
                        <a:t>Marie Nováková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Maria Fridrichová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416" marR="89416" marT="44708" marB="4470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Didaktika předmětu a kolokvium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I.        Blok -  Práce s žákem v období formování identity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II.       Blok -  Osvědčené aktivity s třídním kolektivem</a:t>
                      </a:r>
                    </a:p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III.      Blok - KOLOKVIUM/ závěrečná reflexe 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89416" marR="89416" marT="44708" marB="4470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404664" y="4427984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Organizace výukového dne: </a:t>
            </a:r>
          </a:p>
          <a:p>
            <a:r>
              <a:rPr lang="cs-CZ" dirty="0"/>
              <a:t>9 - 10:30		I. Blok</a:t>
            </a:r>
          </a:p>
          <a:p>
            <a:r>
              <a:rPr lang="cs-CZ" dirty="0"/>
              <a:t>11:00 - 12:30	II. Blok</a:t>
            </a:r>
          </a:p>
          <a:p>
            <a:r>
              <a:rPr lang="cs-CZ" dirty="0"/>
              <a:t>12:30 - 13:30	pauza</a:t>
            </a:r>
          </a:p>
          <a:p>
            <a:r>
              <a:rPr lang="cs-CZ" dirty="0"/>
              <a:t>13:30 - 15:00	III. Blok</a:t>
            </a:r>
          </a:p>
        </p:txBody>
      </p:sp>
    </p:spTree>
    <p:extLst>
      <p:ext uri="{BB962C8B-B14F-4D97-AF65-F5344CB8AC3E}">
        <p14:creationId xmlns:p14="http://schemas.microsoft.com/office/powerpoint/2010/main" val="412080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49684" y="1805732"/>
            <a:ext cx="648072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b="1" dirty="0"/>
          </a:p>
          <a:p>
            <a:r>
              <a:rPr lang="cs-CZ" b="1" dirty="0"/>
              <a:t>Kde?</a:t>
            </a:r>
          </a:p>
          <a:p>
            <a:r>
              <a:rPr lang="cs-CZ" sz="1400" dirty="0" smtClean="0"/>
              <a:t>Budova </a:t>
            </a:r>
            <a:r>
              <a:rPr lang="cs-CZ" sz="1400" dirty="0"/>
              <a:t>CMTF UP v Olomouci, Univerzitní 22.</a:t>
            </a:r>
          </a:p>
          <a:p>
            <a:endParaRPr lang="cs-CZ" sz="1400" dirty="0"/>
          </a:p>
          <a:p>
            <a:r>
              <a:rPr lang="cs-CZ" b="1" dirty="0"/>
              <a:t>Cena</a:t>
            </a:r>
          </a:p>
          <a:p>
            <a:r>
              <a:rPr lang="cs-CZ" sz="1400" dirty="0" smtClean="0"/>
              <a:t>2000,-kč</a:t>
            </a:r>
            <a:endParaRPr lang="cs-CZ" sz="1400" dirty="0"/>
          </a:p>
          <a:p>
            <a:endParaRPr lang="cs-CZ" b="1" dirty="0" smtClean="0"/>
          </a:p>
          <a:p>
            <a:r>
              <a:rPr lang="cs-CZ" b="1" dirty="0" smtClean="0"/>
              <a:t>Jak </a:t>
            </a:r>
            <a:r>
              <a:rPr lang="cs-CZ" b="1" dirty="0"/>
              <a:t>a do kdy se přihlásit?</a:t>
            </a:r>
          </a:p>
          <a:p>
            <a:r>
              <a:rPr lang="cs-CZ" sz="1400" dirty="0"/>
              <a:t>Do teoretické části je nutné se přihlásit přes portál CŽV (</a:t>
            </a:r>
            <a:r>
              <a:rPr lang="cs-CZ" sz="1400" dirty="0">
                <a:hlinkClick r:id="rId2"/>
              </a:rPr>
              <a:t>www.czv.upol.cz</a:t>
            </a:r>
            <a:r>
              <a:rPr lang="cs-CZ" sz="1400" dirty="0"/>
              <a:t>) </a:t>
            </a:r>
            <a:r>
              <a:rPr lang="cs-CZ" sz="1400" b="1" dirty="0"/>
              <a:t>do </a:t>
            </a:r>
            <a:r>
              <a:rPr lang="cs-CZ" sz="1400" b="1" dirty="0" smtClean="0"/>
              <a:t>28.2. 2019</a:t>
            </a:r>
            <a:endParaRPr lang="cs-CZ" sz="1400" b="1" dirty="0"/>
          </a:p>
          <a:p>
            <a:endParaRPr lang="cs-CZ" b="1" dirty="0"/>
          </a:p>
          <a:p>
            <a:r>
              <a:rPr lang="cs-CZ" b="1" dirty="0" smtClean="0"/>
              <a:t>Podmínky </a:t>
            </a:r>
            <a:r>
              <a:rPr lang="cs-CZ" b="1" dirty="0"/>
              <a:t>otevření kurzu</a:t>
            </a:r>
          </a:p>
          <a:p>
            <a:r>
              <a:rPr lang="cs-CZ" sz="1400" dirty="0"/>
              <a:t>Alespoň </a:t>
            </a:r>
            <a:r>
              <a:rPr lang="cs-CZ" sz="1400" dirty="0" smtClean="0"/>
              <a:t>15 </a:t>
            </a:r>
            <a:r>
              <a:rPr lang="cs-CZ" sz="1400" dirty="0"/>
              <a:t>zájemců.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1183"/>
            <a:ext cx="1874044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2656" y="636438"/>
            <a:ext cx="576064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Kontakty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b="1" dirty="0" smtClean="0"/>
              <a:t>Garant kurzu: </a:t>
            </a:r>
            <a:endParaRPr lang="cs-CZ" sz="1400" b="1" dirty="0"/>
          </a:p>
          <a:p>
            <a:endParaRPr lang="cs-CZ" sz="1400" dirty="0"/>
          </a:p>
          <a:p>
            <a:r>
              <a:rPr lang="cs-CZ" sz="1400" dirty="0" smtClean="0"/>
              <a:t>Mgr. Jakub Doležel, Th.D</a:t>
            </a:r>
            <a:r>
              <a:rPr lang="cs-CZ" sz="1400" dirty="0"/>
              <a:t>.</a:t>
            </a:r>
          </a:p>
          <a:p>
            <a:r>
              <a:rPr lang="cs-CZ" sz="1400" dirty="0" smtClean="0">
                <a:hlinkClick r:id="rId3"/>
              </a:rPr>
              <a:t>jakub.dolezel@upol.cz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(zodpovídá za organizaci)</a:t>
            </a:r>
          </a:p>
          <a:p>
            <a:endParaRPr lang="cs-CZ" sz="10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1400" b="1" dirty="0"/>
              <a:t>Praktické informace</a:t>
            </a:r>
          </a:p>
          <a:p>
            <a:endParaRPr lang="cs-CZ" sz="1400" b="1" dirty="0"/>
          </a:p>
          <a:p>
            <a:r>
              <a:rPr lang="cs-CZ" sz="1400" dirty="0"/>
              <a:t>MUDr. Maria Fridrichová </a:t>
            </a:r>
          </a:p>
          <a:p>
            <a:r>
              <a:rPr lang="cs-CZ" sz="1400" u="sng" dirty="0" smtClean="0">
                <a:solidFill>
                  <a:srgbClr val="0000FF"/>
                </a:solidFill>
              </a:rPr>
              <a:t>mfridrichova@prorodiny.cz</a:t>
            </a:r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Referát celoživotního vzdělávání administrativa a informace</a:t>
            </a:r>
          </a:p>
          <a:p>
            <a:r>
              <a:rPr lang="cs-CZ" sz="1400" dirty="0">
                <a:hlinkClick r:id="rId4"/>
              </a:rPr>
              <a:t>http://www.cmtf.upol.cz/skupiny/verejnosti/celozivotni-vzdelavani/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Mgr. Kristýna Hradilová</a:t>
            </a:r>
          </a:p>
          <a:p>
            <a:r>
              <a:rPr lang="cs-CZ" sz="1400" dirty="0"/>
              <a:t>tel. 585 637 174</a:t>
            </a:r>
            <a:br>
              <a:rPr lang="cs-CZ" sz="1400" dirty="0"/>
            </a:br>
            <a:r>
              <a:rPr lang="cs-CZ" sz="1400" dirty="0">
                <a:hlinkClick r:id="rId5"/>
              </a:rPr>
              <a:t>kristyna.hradilova@upol.cz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u="sng" dirty="0">
              <a:solidFill>
                <a:srgbClr val="0000FF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1144" r="6583"/>
          <a:stretch/>
        </p:blipFill>
        <p:spPr>
          <a:xfrm>
            <a:off x="3933057" y="6948264"/>
            <a:ext cx="1095750" cy="144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7" y="3842731"/>
            <a:ext cx="1207294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9" y="1813372"/>
            <a:ext cx="1238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90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221</Words>
  <Application>Microsoft Office PowerPoint</Application>
  <PresentationFormat>Předvádění na obrazovce (4:3)</PresentationFormat>
  <Paragraphs>96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Palackého v Olomouci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nobody</dc:creator>
  <cp:lastModifiedBy>Dolezel Jakub</cp:lastModifiedBy>
  <cp:revision>137</cp:revision>
  <cp:lastPrinted>2015-05-27T10:06:19Z</cp:lastPrinted>
  <dcterms:created xsi:type="dcterms:W3CDTF">2015-05-06T16:19:27Z</dcterms:created>
  <dcterms:modified xsi:type="dcterms:W3CDTF">2018-12-14T12:02:19Z</dcterms:modified>
</cp:coreProperties>
</file>