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2" r:id="rId3"/>
    <p:sldId id="279" r:id="rId4"/>
    <p:sldId id="281" r:id="rId5"/>
    <p:sldId id="282" r:id="rId6"/>
    <p:sldId id="283" r:id="rId7"/>
    <p:sldId id="260" r:id="rId8"/>
    <p:sldId id="291" r:id="rId9"/>
    <p:sldId id="261" r:id="rId10"/>
    <p:sldId id="284" r:id="rId11"/>
    <p:sldId id="263" r:id="rId12"/>
    <p:sldId id="258" r:id="rId13"/>
    <p:sldId id="276" r:id="rId14"/>
    <p:sldId id="264" r:id="rId15"/>
    <p:sldId id="275" r:id="rId16"/>
    <p:sldId id="285" r:id="rId17"/>
    <p:sldId id="286" r:id="rId18"/>
    <p:sldId id="277" r:id="rId19"/>
    <p:sldId id="287" r:id="rId20"/>
    <p:sldId id="290" r:id="rId21"/>
    <p:sldId id="288" r:id="rId22"/>
    <p:sldId id="266" r:id="rId23"/>
    <p:sldId id="267" r:id="rId24"/>
    <p:sldId id="293" r:id="rId25"/>
    <p:sldId id="268" r:id="rId26"/>
    <p:sldId id="273" r:id="rId27"/>
  </p:sldIdLst>
  <p:sldSz cx="12192000" cy="6858000"/>
  <p:notesSz cx="6808788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F99E39-9C36-4B83-A024-3B85CF0B60CB}" v="491" dt="2020-10-19T10:41:46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395" autoAdjust="0"/>
  </p:normalViewPr>
  <p:slideViewPr>
    <p:cSldViewPr snapToGrid="0">
      <p:cViewPr varScale="1">
        <p:scale>
          <a:sx n="119" d="100"/>
          <a:sy n="119" d="100"/>
        </p:scale>
        <p:origin x="96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1EF99E39-9C36-4B83-A024-3B85CF0B60CB}"/>
    <pc:docChg chg="addSld delSld modSld sldOrd">
      <pc:chgData name="" userId="" providerId="" clId="Web-{1EF99E39-9C36-4B83-A024-3B85CF0B60CB}" dt="2020-10-19T10:41:46.664" v="489" actId="20577"/>
      <pc:docMkLst>
        <pc:docMk/>
      </pc:docMkLst>
      <pc:sldChg chg="modSp">
        <pc:chgData name="" userId="" providerId="" clId="Web-{1EF99E39-9C36-4B83-A024-3B85CF0B60CB}" dt="2020-10-19T10:38:54.816" v="385" actId="20577"/>
        <pc:sldMkLst>
          <pc:docMk/>
          <pc:sldMk cId="2977618320" sldId="264"/>
        </pc:sldMkLst>
        <pc:spChg chg="mod">
          <ac:chgData name="" userId="" providerId="" clId="Web-{1EF99E39-9C36-4B83-A024-3B85CF0B60CB}" dt="2020-10-19T10:38:54.816" v="385" actId="20577"/>
          <ac:spMkLst>
            <pc:docMk/>
            <pc:sldMk cId="2977618320" sldId="264"/>
            <ac:spMk id="3" creationId="{00000000-0000-0000-0000-000000000000}"/>
          </ac:spMkLst>
        </pc:spChg>
      </pc:sldChg>
      <pc:sldChg chg="modSp">
        <pc:chgData name="" userId="" providerId="" clId="Web-{1EF99E39-9C36-4B83-A024-3B85CF0B60CB}" dt="2020-10-19T10:41:46.664" v="488" actId="20577"/>
        <pc:sldMkLst>
          <pc:docMk/>
          <pc:sldMk cId="2551524525" sldId="273"/>
        </pc:sldMkLst>
        <pc:spChg chg="mod">
          <ac:chgData name="" userId="" providerId="" clId="Web-{1EF99E39-9C36-4B83-A024-3B85CF0B60CB}" dt="2020-10-19T10:41:46.664" v="488" actId="20577"/>
          <ac:spMkLst>
            <pc:docMk/>
            <pc:sldMk cId="2551524525" sldId="273"/>
            <ac:spMk id="14" creationId="{00000000-0000-0000-0000-000000000000}"/>
          </ac:spMkLst>
        </pc:spChg>
      </pc:sldChg>
      <pc:sldChg chg="modSp new del ord">
        <pc:chgData name="" userId="" providerId="" clId="Web-{1EF99E39-9C36-4B83-A024-3B85CF0B60CB}" dt="2020-10-19T10:35:54.249" v="307"/>
        <pc:sldMkLst>
          <pc:docMk/>
          <pc:sldMk cId="3862311822" sldId="278"/>
        </pc:sldMkLst>
        <pc:spChg chg="mod">
          <ac:chgData name="" userId="" providerId="" clId="Web-{1EF99E39-9C36-4B83-A024-3B85CF0B60CB}" dt="2020-10-19T10:31:45.180" v="35" actId="20577"/>
          <ac:spMkLst>
            <pc:docMk/>
            <pc:sldMk cId="3862311822" sldId="278"/>
            <ac:spMk id="2" creationId="{D5BC5675-F30F-4EFA-AED3-795731E3627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B5F85-F0DF-4006-8728-2BA960A6CB05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0475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6737" y="9443662"/>
            <a:ext cx="2950475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05B1A-2841-4E83-8CA9-DA811D64E7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1774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F79D8-8457-4CA5-9935-3CC0248A353A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6038" y="9444038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A4FDA-C5F9-4266-A581-8D2FEAD82F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59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A4FDA-C5F9-4266-A581-8D2FEAD82FCD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623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09.09.2021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229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09.09.2021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351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09.09.2021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140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09.09.2021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55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09.09.2021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870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09.09.2021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708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09.09.2021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598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09.09.2021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202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09.09.2021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479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09.09.2021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721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09.09.2021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209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CC3C9-133C-4889-9349-DEE636284F1C}" type="datetimeFigureOut">
              <a:rPr lang="cs-CZ" smtClean="0"/>
              <a:t>09.09.2021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695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ps.upol.cz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ol.cz/studenti/studium/prava-a-povinnosti-studenta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ol.cz/studenti/pruvodce/prakticke-rady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desk.upol.cz/" TargetMode="External"/><Relationship Id="rId2" Type="http://schemas.openxmlformats.org/officeDocument/2006/relationships/hyperlink" Target="mailto:andrea.spickova@upol.cz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mtf.upol.cz/o-fakulte/uredni-deska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mtf.upol.cz/studenti/studijni-zalezitosti/studijni-oddeleni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tf.upol.cz/studenti/studijni-zalezitosti/prubeh-studi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mtf.upol.cz/studenti/studijni-zalezitosti/studijni-oddeleni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yna.hradilova@upol.cz" TargetMode="External"/><Relationship Id="rId2" Type="http://schemas.openxmlformats.org/officeDocument/2006/relationships/hyperlink" Target="https://www.cmtf.upol.cz/nc/kontakty/vizitka/empid/17586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l.hynkova@upol.cz" TargetMode="External"/><Relationship Id="rId5" Type="http://schemas.openxmlformats.org/officeDocument/2006/relationships/hyperlink" Target="https://www.cmtf.upol.cz/nc/kontakty/vizitka/empid/80072439/" TargetMode="External"/><Relationship Id="rId4" Type="http://schemas.openxmlformats.org/officeDocument/2006/relationships/hyperlink" Target="mailto:katerina.patkova@upol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vt.upol.cz/identifikacni-karty-ik/#c47555" TargetMode="External"/><Relationship Id="rId2" Type="http://schemas.openxmlformats.org/officeDocument/2006/relationships/hyperlink" Target="https://prihlaska.upol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ortal.upol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ol.cz/studenti/studium/poplatky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ol.cz/studenti/studium/stipendia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ol.cz/studenti/studium/prava-a-povinnosti-studenta/#c5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Zápis do 1. ročníku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7030A0"/>
                </a:solidFill>
              </a:rPr>
              <a:t>Cyrilometodějská teologická fakulta UP v Olomouci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40" y="801477"/>
            <a:ext cx="3467584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2292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Centrum pro studenty se </a:t>
            </a:r>
            <a:r>
              <a:rPr lang="cs-CZ" b="1" dirty="0" smtClean="0">
                <a:solidFill>
                  <a:srgbClr val="7030A0"/>
                </a:solidFill>
              </a:rPr>
              <a:t>specifickými potřebami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UP </a:t>
            </a:r>
            <a:r>
              <a:rPr lang="cs-CZ" dirty="0"/>
              <a:t>poskytuje komplexní odborný poradenský, technický a terapeutický servis studentům se specifickými potřebami. </a:t>
            </a:r>
            <a:endParaRPr lang="cs-CZ" dirty="0" smtClean="0"/>
          </a:p>
          <a:p>
            <a:r>
              <a:rPr lang="cs-CZ" dirty="0" smtClean="0"/>
              <a:t>Více </a:t>
            </a:r>
            <a:r>
              <a:rPr lang="cs-CZ" dirty="0"/>
              <a:t>informací najdete zde: </a:t>
            </a:r>
            <a:r>
              <a:rPr lang="cs-CZ" dirty="0">
                <a:hlinkClick r:id="rId2"/>
              </a:rPr>
              <a:t>https://cps.upol.cz/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360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Studijní a zkušební řád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Zde jsou ošetřeny práva a povinnosti studenta, doporučujeme prostudovat.</a:t>
            </a:r>
          </a:p>
          <a:p>
            <a:r>
              <a:rPr lang="cs-CZ" dirty="0"/>
              <a:t>Jeho úplné znění je veřejně dostupné na webu UP </a:t>
            </a:r>
            <a:r>
              <a:rPr lang="cs-CZ" dirty="0" smtClean="0"/>
              <a:t>zde: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https://www.upol.cz/studenti/studium/</a:t>
            </a:r>
            <a:r>
              <a:rPr lang="cs-CZ" dirty="0" err="1">
                <a:hlinkClick r:id="rId2"/>
              </a:rPr>
              <a:t>prava</a:t>
            </a:r>
            <a:r>
              <a:rPr lang="cs-CZ" dirty="0">
                <a:hlinkClick r:id="rId2"/>
              </a:rPr>
              <a:t>-a-povinnosti-studenta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1046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Kudy Kam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Průvodce </a:t>
            </a:r>
            <a:r>
              <a:rPr lang="cs-CZ" dirty="0" err="1" smtClean="0"/>
              <a:t>prváka</a:t>
            </a:r>
            <a:r>
              <a:rPr lang="cs-CZ" dirty="0" smtClean="0"/>
              <a:t> na UP (studium, volný čas):</a:t>
            </a:r>
          </a:p>
          <a:p>
            <a:r>
              <a:rPr lang="cs-CZ" dirty="0" smtClean="0"/>
              <a:t>Str</a:t>
            </a:r>
            <a:r>
              <a:rPr lang="cs-CZ" dirty="0"/>
              <a:t>. 20 – seznam webových stránek UP </a:t>
            </a:r>
          </a:p>
          <a:p>
            <a:r>
              <a:rPr lang="cs-CZ" dirty="0"/>
              <a:t>Str. 20-21 - postup pro přihlášení na </a:t>
            </a:r>
            <a:r>
              <a:rPr lang="cs-CZ" b="1" u="sng" dirty="0"/>
              <a:t>Portál</a:t>
            </a:r>
          </a:p>
          <a:p>
            <a:pPr marL="0" indent="0">
              <a:buNone/>
            </a:pPr>
            <a:r>
              <a:rPr lang="cs-CZ" i="1" dirty="0"/>
              <a:t>Zápis na předměty, informace o vašem studiu, předmětech, zápis na zkoušky, univerzitní mail – který slouží ke kontaktu se studenty v rámci studia  aj.</a:t>
            </a:r>
          </a:p>
          <a:p>
            <a:r>
              <a:rPr lang="cs-CZ" dirty="0"/>
              <a:t>Více informací zde</a:t>
            </a:r>
            <a:r>
              <a:rPr lang="cs-CZ" i="1" dirty="0"/>
              <a:t>: </a:t>
            </a:r>
            <a:r>
              <a:rPr lang="cs-CZ" i="1" dirty="0">
                <a:hlinkClick r:id="rId2"/>
              </a:rPr>
              <a:t>https://www.upol.cz/studenti/</a:t>
            </a:r>
            <a:r>
              <a:rPr lang="cs-CZ" i="1" dirty="0" err="1">
                <a:hlinkClick r:id="rId2"/>
              </a:rPr>
              <a:t>pruvodce</a:t>
            </a:r>
            <a:r>
              <a:rPr lang="cs-CZ" i="1" dirty="0">
                <a:hlinkClick r:id="rId2"/>
              </a:rPr>
              <a:t>/</a:t>
            </a:r>
            <a:r>
              <a:rPr lang="cs-CZ" i="1" dirty="0" err="1">
                <a:hlinkClick r:id="rId2"/>
              </a:rPr>
              <a:t>prakticke</a:t>
            </a:r>
            <a:r>
              <a:rPr lang="cs-CZ" i="1" dirty="0">
                <a:hlinkClick r:id="rId2"/>
              </a:rPr>
              <a:t>-rady</a:t>
            </a:r>
            <a:r>
              <a:rPr lang="cs-CZ" i="1" dirty="0" smtClean="0">
                <a:hlinkClick r:id="rId2"/>
              </a:rPr>
              <a:t>/</a:t>
            </a:r>
            <a:r>
              <a:rPr lang="cs-CZ" i="1" dirty="0" smtClean="0"/>
              <a:t>.</a:t>
            </a:r>
            <a:endParaRPr lang="cs-CZ" i="1" dirty="0"/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811323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09" y="347232"/>
            <a:ext cx="9002381" cy="61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17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Studijní plán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5642" y="1511559"/>
            <a:ext cx="10959164" cy="523447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just"/>
            <a:r>
              <a:rPr lang="cs-CZ" dirty="0"/>
              <a:t>Kredity se získávají za absolvování předmětu, tj. ukončením předmětu stanoveným způsobem /</a:t>
            </a:r>
            <a:r>
              <a:rPr lang="cs-CZ" dirty="0" err="1"/>
              <a:t>Ko</a:t>
            </a:r>
            <a:r>
              <a:rPr lang="cs-CZ" dirty="0"/>
              <a:t>, </a:t>
            </a:r>
            <a:r>
              <a:rPr lang="cs-CZ" dirty="0" err="1"/>
              <a:t>Zp</a:t>
            </a:r>
            <a:r>
              <a:rPr lang="cs-CZ" dirty="0"/>
              <a:t>, Zk,/ daným studijním plánem pro příslušný akademický rok. </a:t>
            </a:r>
          </a:p>
          <a:p>
            <a:pPr algn="just"/>
            <a:endParaRPr lang="cs-CZ" b="1" u="sng" dirty="0">
              <a:solidFill>
                <a:srgbClr val="7030A0"/>
              </a:solidFill>
            </a:endParaRPr>
          </a:p>
          <a:p>
            <a:pPr algn="just"/>
            <a:r>
              <a:rPr lang="cs-CZ" u="sng" dirty="0">
                <a:solidFill>
                  <a:srgbClr val="7030A0"/>
                </a:solidFill>
              </a:rPr>
              <a:t>v bakalářském studiu 180 kreditů </a:t>
            </a:r>
          </a:p>
          <a:p>
            <a:pPr algn="just"/>
            <a:r>
              <a:rPr lang="cs-CZ" u="sng" dirty="0">
                <a:solidFill>
                  <a:srgbClr val="7030A0"/>
                </a:solidFill>
              </a:rPr>
              <a:t>v navazujícím magisterském studiu </a:t>
            </a:r>
            <a:r>
              <a:rPr lang="cs-CZ" u="sng" dirty="0" smtClean="0">
                <a:solidFill>
                  <a:srgbClr val="7030A0"/>
                </a:solidFill>
              </a:rPr>
              <a:t>120 kreditů</a:t>
            </a:r>
          </a:p>
          <a:p>
            <a:pPr algn="just"/>
            <a:r>
              <a:rPr lang="cs-CZ" u="sng" dirty="0">
                <a:solidFill>
                  <a:srgbClr val="7030A0"/>
                </a:solidFill>
              </a:rPr>
              <a:t>v</a:t>
            </a:r>
            <a:r>
              <a:rPr lang="cs-CZ" u="sng" dirty="0" smtClean="0">
                <a:solidFill>
                  <a:srgbClr val="7030A0"/>
                </a:solidFill>
              </a:rPr>
              <a:t> tříletém navazujícím magisterském studiu APIS/</a:t>
            </a:r>
            <a:r>
              <a:rPr lang="cs-CZ" u="sng" dirty="0" err="1" smtClean="0">
                <a:solidFill>
                  <a:srgbClr val="7030A0"/>
                </a:solidFill>
              </a:rPr>
              <a:t>APISKo</a:t>
            </a:r>
            <a:r>
              <a:rPr lang="cs-CZ" u="sng" dirty="0" smtClean="0">
                <a:solidFill>
                  <a:srgbClr val="7030A0"/>
                </a:solidFill>
              </a:rPr>
              <a:t> 180 kreditů</a:t>
            </a:r>
            <a:endParaRPr lang="cs-CZ" dirty="0">
              <a:solidFill>
                <a:srgbClr val="7030A0"/>
              </a:solidFill>
            </a:endParaRPr>
          </a:p>
          <a:p>
            <a:pPr algn="just"/>
            <a:r>
              <a:rPr lang="cs-CZ" u="sng" dirty="0">
                <a:solidFill>
                  <a:srgbClr val="7030A0"/>
                </a:solidFill>
              </a:rPr>
              <a:t>v pětiletém magisterském studiu je nutno získat 300 kreditů</a:t>
            </a:r>
            <a:r>
              <a:rPr lang="cs-CZ" u="sng" dirty="0"/>
              <a:t> </a:t>
            </a:r>
          </a:p>
          <a:p>
            <a:pPr marL="0" indent="0" algn="just">
              <a:buNone/>
            </a:pPr>
            <a:endParaRPr lang="cs-CZ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cs-CZ" dirty="0">
                <a:ea typeface="Tahoma" panose="020B0604030504040204" pitchFamily="34" charset="0"/>
                <a:cs typeface="Tahoma" panose="020B0604030504040204" pitchFamily="34" charset="0"/>
              </a:rPr>
              <a:t>Pro postup do vyššího ročníku:</a:t>
            </a:r>
          </a:p>
          <a:p>
            <a:pPr algn="just"/>
            <a:r>
              <a:rPr lang="cs-CZ" dirty="0">
                <a:ea typeface="Tahoma" panose="020B0604030504040204" pitchFamily="34" charset="0"/>
                <a:cs typeface="Tahoma" panose="020B0604030504040204" pitchFamily="34" charset="0"/>
              </a:rPr>
              <a:t>Student je povinen získat minimálně </a:t>
            </a:r>
            <a:r>
              <a:rPr lang="cs-CZ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40 kreditů za 1. ročník.</a:t>
            </a:r>
          </a:p>
          <a:p>
            <a:pPr algn="just"/>
            <a:r>
              <a:rPr lang="cs-CZ" dirty="0">
                <a:ea typeface="Tahoma" panose="020B0604030504040204" pitchFamily="34" charset="0"/>
                <a:cs typeface="Tahoma" panose="020B0604030504040204" pitchFamily="34" charset="0"/>
              </a:rPr>
              <a:t>Na konci </a:t>
            </a:r>
            <a:r>
              <a:rPr lang="cs-CZ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2. ročníku </a:t>
            </a:r>
            <a:r>
              <a:rPr lang="cs-CZ" dirty="0">
                <a:ea typeface="Tahoma" panose="020B0604030504040204" pitchFamily="34" charset="0"/>
                <a:cs typeface="Tahoma" panose="020B0604030504040204" pitchFamily="34" charset="0"/>
              </a:rPr>
              <a:t>musí získat minimálně celkem </a:t>
            </a:r>
            <a:r>
              <a:rPr lang="cs-CZ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80 kreditů</a:t>
            </a:r>
            <a:r>
              <a:rPr lang="cs-CZ" dirty="0">
                <a:ea typeface="Tahoma" panose="020B0604030504040204" pitchFamily="34" charset="0"/>
                <a:cs typeface="Tahoma" panose="020B0604030504040204" pitchFamily="34" charset="0"/>
              </a:rPr>
              <a:t> a splnit všechny podruhé zapsané předměty.</a:t>
            </a:r>
          </a:p>
          <a:p>
            <a:pPr algn="just"/>
            <a:r>
              <a:rPr lang="cs-CZ" dirty="0">
                <a:ea typeface="Tahoma"/>
                <a:cs typeface="Tahoma"/>
              </a:rPr>
              <a:t>U nesplněného povinného předmětu typu A je Vaší povinností si ho opětovně zapsat v následujícím akademickém roce.</a:t>
            </a:r>
          </a:p>
          <a:p>
            <a:pPr algn="just"/>
            <a:r>
              <a:rPr lang="cs-CZ" dirty="0">
                <a:ea typeface="Tahoma"/>
                <a:cs typeface="Calibri"/>
              </a:rPr>
              <a:t>U nesplněných předmětů typu </a:t>
            </a:r>
            <a:r>
              <a:rPr lang="cs-CZ" dirty="0" smtClean="0">
                <a:ea typeface="Tahoma"/>
                <a:cs typeface="Calibri"/>
              </a:rPr>
              <a:t>B a C tato </a:t>
            </a:r>
            <a:r>
              <a:rPr lang="cs-CZ" dirty="0">
                <a:ea typeface="Tahoma"/>
                <a:cs typeface="Calibri"/>
              </a:rPr>
              <a:t>povinnost není.</a:t>
            </a:r>
            <a:endParaRPr lang="en-US" dirty="0">
              <a:ea typeface="+mn-lt"/>
              <a:cs typeface="+mn-lt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618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047" y="0"/>
            <a:ext cx="6973273" cy="548716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047" y="4486125"/>
            <a:ext cx="6954220" cy="21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9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Informace k systému STAG</a:t>
            </a: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119673"/>
            <a:ext cx="10515600" cy="5057290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Veškerá </a:t>
            </a:r>
            <a:r>
              <a:rPr lang="cs-CZ" dirty="0"/>
              <a:t>studijní agenda je vedena elektronickým systémem </a:t>
            </a:r>
            <a:r>
              <a:rPr lang="cs-CZ" b="1" dirty="0"/>
              <a:t>STAG</a:t>
            </a:r>
            <a:r>
              <a:rPr lang="cs-CZ" dirty="0"/>
              <a:t> </a:t>
            </a:r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  (Studijní </a:t>
            </a:r>
            <a:r>
              <a:rPr lang="cs-CZ" dirty="0"/>
              <a:t>agenda). </a:t>
            </a:r>
            <a:endParaRPr lang="cs-CZ" dirty="0" smtClean="0"/>
          </a:p>
          <a:p>
            <a:pPr algn="just"/>
            <a:r>
              <a:rPr lang="cs-CZ" dirty="0" smtClean="0"/>
              <a:t>Všechny </a:t>
            </a:r>
            <a:r>
              <a:rPr lang="cs-CZ" dirty="0"/>
              <a:t>předměty musíte mít zapsané jak v </a:t>
            </a:r>
            <a:r>
              <a:rPr lang="cs-CZ" dirty="0" smtClean="0"/>
              <a:t>systému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b="1" dirty="0" smtClean="0"/>
              <a:t>STAG</a:t>
            </a:r>
            <a:r>
              <a:rPr lang="cs-CZ" dirty="0" smtClean="0">
                <a:solidFill>
                  <a:srgbClr val="7030A0"/>
                </a:solidFill>
              </a:rPr>
              <a:t>.</a:t>
            </a:r>
            <a:endParaRPr lang="cs-CZ" dirty="0"/>
          </a:p>
          <a:p>
            <a:pPr algn="just"/>
            <a:r>
              <a:rPr lang="cs-CZ" dirty="0"/>
              <a:t>Prostřednictvím systému STAG probíhá mj</a:t>
            </a:r>
            <a:r>
              <a:rPr lang="cs-CZ" dirty="0" smtClean="0"/>
              <a:t>.:</a:t>
            </a:r>
            <a:endParaRPr lang="cs-CZ" dirty="0"/>
          </a:p>
          <a:p>
            <a:pPr marL="0" indent="0" algn="just">
              <a:buNone/>
            </a:pPr>
            <a:r>
              <a:rPr lang="cs-CZ" b="1" dirty="0">
                <a:solidFill>
                  <a:srgbClr val="7030A0"/>
                </a:solidFill>
              </a:rPr>
              <a:t>- ZÁPIS NA PŘEDMĚTY /PŘIHLAŠOVÁNÍ NA ROZVRHOVÉ AKCE/</a:t>
            </a:r>
          </a:p>
          <a:p>
            <a:pPr marL="0" indent="0" algn="just">
              <a:buNone/>
            </a:pPr>
            <a:r>
              <a:rPr lang="cs-CZ" b="1" dirty="0">
                <a:solidFill>
                  <a:srgbClr val="7030A0"/>
                </a:solidFill>
              </a:rPr>
              <a:t>- ZAPISOVÁNÍ </a:t>
            </a:r>
            <a:r>
              <a:rPr lang="cs-CZ" b="1" dirty="0" smtClean="0">
                <a:solidFill>
                  <a:srgbClr val="7030A0"/>
                </a:solidFill>
              </a:rPr>
              <a:t>NA TERMÍNY ZKOUŠEK</a:t>
            </a:r>
            <a:endParaRPr lang="cs-CZ" b="1" dirty="0">
              <a:solidFill>
                <a:srgbClr val="7030A0"/>
              </a:solidFill>
            </a:endParaRPr>
          </a:p>
          <a:p>
            <a:pPr algn="just"/>
            <a:endParaRPr lang="cs-CZ" dirty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231" y="4444557"/>
            <a:ext cx="7440063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30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Zápis na předměty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Zápis předmětů v systému STAG je možný nejdříve druhý den po zápisu do studia.</a:t>
            </a:r>
          </a:p>
          <a:p>
            <a:r>
              <a:rPr lang="cs-CZ" dirty="0" smtClean="0"/>
              <a:t>Zápis předmětů na ZS bakalářských studijních programů probíhá</a:t>
            </a:r>
            <a:br>
              <a:rPr lang="cs-CZ" dirty="0" smtClean="0"/>
            </a:br>
            <a:r>
              <a:rPr lang="cs-CZ" dirty="0">
                <a:solidFill>
                  <a:srgbClr val="7030A0"/>
                </a:solidFill>
              </a:rPr>
              <a:t>od</a:t>
            </a:r>
            <a:r>
              <a:rPr lang="cs-CZ" dirty="0" smtClean="0"/>
              <a:t> </a:t>
            </a:r>
            <a:r>
              <a:rPr lang="cs-CZ" dirty="0">
                <a:solidFill>
                  <a:srgbClr val="7030A0"/>
                </a:solidFill>
              </a:rPr>
              <a:t>3</a:t>
            </a:r>
            <a:r>
              <a:rPr lang="cs-CZ" dirty="0" smtClean="0">
                <a:solidFill>
                  <a:srgbClr val="7030A0"/>
                </a:solidFill>
              </a:rPr>
              <a:t>. 9. 2021 do 27. 9. 2021!</a:t>
            </a:r>
          </a:p>
          <a:p>
            <a:r>
              <a:rPr lang="cs-CZ" dirty="0" smtClean="0"/>
              <a:t>Zápis předmětů na ZS magisterských a navazujících magisterských studijních programů od 7. 9. – 27. 9. 2021.</a:t>
            </a:r>
          </a:p>
          <a:p>
            <a:r>
              <a:rPr lang="cs-CZ" dirty="0" smtClean="0"/>
              <a:t>Zápis na LS probíhá od 20. 1. – 21. 2. 2022 viz Harmonogram akademického roku 2021/2022 – úřední deska CMTF.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244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7929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030"/>
            <a:ext cx="12770289" cy="705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18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181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0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Zahájení výuky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Slavnostní mše k zahájení akademického roku 2021/2022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smtClean="0"/>
              <a:t>se bude konat </a:t>
            </a:r>
            <a:r>
              <a:rPr lang="cs-CZ" dirty="0"/>
              <a:t>v kostele Panny Marie </a:t>
            </a:r>
            <a:r>
              <a:rPr lang="cs-CZ" dirty="0" smtClean="0"/>
              <a:t>Sněžné:</a:t>
            </a:r>
          </a:p>
          <a:p>
            <a:r>
              <a:rPr lang="cs-CZ" dirty="0" smtClean="0"/>
              <a:t> pro studenty kombinované formy studia </a:t>
            </a:r>
            <a:r>
              <a:rPr lang="cs-CZ" b="1" dirty="0" smtClean="0">
                <a:solidFill>
                  <a:srgbClr val="7030A0"/>
                </a:solidFill>
              </a:rPr>
              <a:t>v sobotu 11. září 2021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b="1" dirty="0" smtClean="0">
                <a:solidFill>
                  <a:srgbClr val="7030A0"/>
                </a:solidFill>
              </a:rPr>
              <a:t>v 11.30 hodin</a:t>
            </a:r>
            <a:endParaRPr lang="cs-CZ" dirty="0" smtClean="0"/>
          </a:p>
          <a:p>
            <a:r>
              <a:rPr lang="cs-CZ" dirty="0" smtClean="0"/>
              <a:t>pro studenty prezenční formy studia </a:t>
            </a:r>
            <a:r>
              <a:rPr lang="cs-CZ" b="1" dirty="0" smtClean="0">
                <a:solidFill>
                  <a:srgbClr val="7030A0"/>
                </a:solidFill>
              </a:rPr>
              <a:t>v pondělí 20. září 2021 v 9.00 hodin</a:t>
            </a:r>
            <a:r>
              <a:rPr lang="cs-CZ" dirty="0" smtClean="0"/>
              <a:t>. </a:t>
            </a:r>
          </a:p>
          <a:p>
            <a:endParaRPr lang="cs-CZ" dirty="0"/>
          </a:p>
          <a:p>
            <a:r>
              <a:rPr lang="cs-CZ" dirty="0" smtClean="0"/>
              <a:t>Účast na mši je dobrovolná.</a:t>
            </a:r>
          </a:p>
        </p:txBody>
      </p:sp>
    </p:spTree>
    <p:extLst>
      <p:ext uri="{BB962C8B-B14F-4D97-AF65-F5344CB8AC3E}">
        <p14:creationId xmlns:p14="http://schemas.microsoft.com/office/powerpoint/2010/main" val="3892401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Kreditová banka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rámci studia máte nárok na zápis C předmětů na kterékoliv fakultě UP do výše </a:t>
            </a:r>
            <a:r>
              <a:rPr lang="cs-CZ" dirty="0">
                <a:solidFill>
                  <a:srgbClr val="7030A0"/>
                </a:solidFill>
              </a:rPr>
              <a:t>2 kreditů za akademický rok</a:t>
            </a:r>
            <a:r>
              <a:rPr lang="cs-CZ" dirty="0"/>
              <a:t>. Počet přidělených kreditů za celé studium můžete čerpat kdykoliv v průběhu studia. </a:t>
            </a:r>
            <a:endParaRPr lang="cs-CZ" dirty="0" smtClean="0"/>
          </a:p>
          <a:p>
            <a:r>
              <a:rPr lang="cs-CZ" dirty="0" smtClean="0"/>
              <a:t>Pro Bc. studium je maximální výše </a:t>
            </a:r>
            <a:r>
              <a:rPr lang="cs-CZ" dirty="0" smtClean="0">
                <a:solidFill>
                  <a:srgbClr val="7030A0"/>
                </a:solidFill>
              </a:rPr>
              <a:t>6 </a:t>
            </a:r>
            <a:r>
              <a:rPr lang="cs-CZ" dirty="0" smtClean="0"/>
              <a:t>kreditů za celé studium</a:t>
            </a:r>
            <a:r>
              <a:rPr lang="cs-CZ" dirty="0" smtClean="0"/>
              <a:t>.</a:t>
            </a:r>
          </a:p>
          <a:p>
            <a:r>
              <a:rPr lang="cs-CZ" dirty="0" smtClean="0"/>
              <a:t>Pro Mgr. studium je maximální výše </a:t>
            </a:r>
            <a:r>
              <a:rPr lang="cs-CZ" dirty="0">
                <a:solidFill>
                  <a:srgbClr val="7030A0"/>
                </a:solidFill>
              </a:rPr>
              <a:t>10</a:t>
            </a:r>
            <a:r>
              <a:rPr lang="cs-CZ" dirty="0" smtClean="0"/>
              <a:t> kreditů za celé studium.</a:t>
            </a:r>
            <a:endParaRPr lang="cs-CZ" dirty="0" smtClean="0"/>
          </a:p>
          <a:p>
            <a:r>
              <a:rPr lang="cs-CZ" dirty="0" smtClean="0"/>
              <a:t>Pro </a:t>
            </a:r>
            <a:r>
              <a:rPr lang="cs-CZ" dirty="0" err="1" smtClean="0"/>
              <a:t>NMgr</a:t>
            </a:r>
            <a:r>
              <a:rPr lang="cs-CZ" dirty="0" smtClean="0"/>
              <a:t>. studium je maximální výše </a:t>
            </a:r>
            <a:r>
              <a:rPr lang="cs-CZ" dirty="0" smtClean="0">
                <a:solidFill>
                  <a:srgbClr val="7030A0"/>
                </a:solidFill>
              </a:rPr>
              <a:t>4</a:t>
            </a:r>
            <a:r>
              <a:rPr lang="cs-CZ" dirty="0" smtClean="0"/>
              <a:t> kredity za celé studium.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389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D</a:t>
            </a:r>
            <a:r>
              <a:rPr lang="cs-CZ" b="1" dirty="0" smtClean="0">
                <a:solidFill>
                  <a:srgbClr val="7030A0"/>
                </a:solidFill>
              </a:rPr>
              <a:t>oporučení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případě potíží při zápisu předmětů (malá kapacita) kontaktujte</a:t>
            </a:r>
            <a:br>
              <a:rPr lang="cs-CZ" dirty="0" smtClean="0"/>
            </a:br>
            <a:r>
              <a:rPr lang="cs-CZ" dirty="0" smtClean="0"/>
              <a:t>e-mailem garanta/vyučujícího předmětu.</a:t>
            </a:r>
          </a:p>
          <a:p>
            <a:r>
              <a:rPr lang="cs-CZ" smtClean="0"/>
              <a:t>V </a:t>
            </a:r>
            <a:r>
              <a:rPr lang="cs-CZ" dirty="0" smtClean="0"/>
              <a:t>případě kolize rozvrhů kontaktujte </a:t>
            </a:r>
            <a:r>
              <a:rPr lang="cs-CZ" dirty="0" err="1" smtClean="0"/>
              <a:t>rozvrhářku</a:t>
            </a:r>
            <a:r>
              <a:rPr lang="cs-CZ" dirty="0" smtClean="0"/>
              <a:t> CMTF Mgr. Andreu Špičkovou  (</a:t>
            </a:r>
            <a:r>
              <a:rPr lang="cs-CZ" dirty="0" smtClean="0">
                <a:hlinkClick r:id="rId2"/>
              </a:rPr>
              <a:t>andrea.spickova@upol.cz</a:t>
            </a:r>
            <a:r>
              <a:rPr lang="cs-CZ" dirty="0" smtClean="0"/>
              <a:t>).</a:t>
            </a:r>
          </a:p>
          <a:p>
            <a:r>
              <a:rPr lang="cs-CZ" dirty="0" err="1" smtClean="0"/>
              <a:t>Help</a:t>
            </a:r>
            <a:r>
              <a:rPr lang="cs-CZ" dirty="0" smtClean="0"/>
              <a:t> </a:t>
            </a:r>
            <a:r>
              <a:rPr lang="cs-CZ" dirty="0" err="1"/>
              <a:t>D</a:t>
            </a:r>
            <a:r>
              <a:rPr lang="cs-CZ" dirty="0" err="1" smtClean="0"/>
              <a:t>esk</a:t>
            </a:r>
            <a:r>
              <a:rPr lang="cs-CZ" dirty="0" smtClean="0"/>
              <a:t> UP </a:t>
            </a:r>
            <a:r>
              <a:rPr lang="cs-CZ" dirty="0"/>
              <a:t>– </a:t>
            </a:r>
            <a:r>
              <a:rPr lang="cs-CZ" dirty="0">
                <a:hlinkClick r:id="rId3"/>
              </a:rPr>
              <a:t>https://helpdesk.upol.cz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- kontaktujte v případě potíží s přihlášením, zapomenutí hesla a jiných technických potíží.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4362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Uznání zkoušek, zápočtů, kolokvií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6844"/>
            <a:ext cx="10515600" cy="4351338"/>
          </a:xfrm>
        </p:spPr>
        <p:txBody>
          <a:bodyPr/>
          <a:lstStyle/>
          <a:p>
            <a:pPr algn="just"/>
            <a:r>
              <a:rPr lang="cs-CZ" dirty="0"/>
              <a:t>Student, který již studoval na jiné VŠ/VOŠ, může požádat o uznání předmětů.</a:t>
            </a:r>
          </a:p>
          <a:p>
            <a:pPr algn="just"/>
            <a:r>
              <a:rPr lang="cs-CZ" dirty="0"/>
              <a:t>Děkan </a:t>
            </a:r>
            <a:r>
              <a:rPr lang="cs-CZ" b="1" dirty="0"/>
              <a:t>může</a:t>
            </a:r>
            <a:r>
              <a:rPr lang="cs-CZ" dirty="0"/>
              <a:t> uznat ty zápočty, kolokvia a zkoušky, které student </a:t>
            </a:r>
            <a:r>
              <a:rPr lang="cs-CZ" b="1" dirty="0">
                <a:solidFill>
                  <a:srgbClr val="7030A0"/>
                </a:solidFill>
              </a:rPr>
              <a:t>vykonal v době kratší než 3 roky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/>
              <a:t>před podáním žádosti o uznání.</a:t>
            </a:r>
          </a:p>
          <a:p>
            <a:pPr algn="just"/>
            <a:r>
              <a:rPr lang="cs-CZ" dirty="0"/>
              <a:t>Žádost o uznání předmětů se podává prostřednictvím systému STAG, záložka Studentské žádosti. Na žádost je nutné zajistit písemné vyjádření garanta předmětu a teprve poté originál žádosti zaslat na studijní oddělení.</a:t>
            </a:r>
          </a:p>
        </p:txBody>
      </p:sp>
    </p:spTree>
    <p:extLst>
      <p:ext uri="{BB962C8B-B14F-4D97-AF65-F5344CB8AC3E}">
        <p14:creationId xmlns:p14="http://schemas.microsoft.com/office/powerpoint/2010/main" val="4029339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Kontroly studia na konci akademického roku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92360"/>
            <a:ext cx="10657114" cy="435133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dirty="0"/>
              <a:t>Začátkem dalšího akademického roku probíhají kontroly studia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dirty="0"/>
              <a:t>   za uplynulý akademický </a:t>
            </a:r>
            <a:r>
              <a:rPr lang="cs-CZ" dirty="0" smtClean="0"/>
              <a:t>rok. </a:t>
            </a:r>
            <a:r>
              <a:rPr lang="cs-CZ" dirty="0"/>
              <a:t>T</a:t>
            </a:r>
            <a:r>
              <a:rPr lang="cs-CZ" dirty="0" smtClean="0"/>
              <a:t>ermín je stanoven harmonogramem akademického roku CMTF, který naleznete zde:    </a:t>
            </a: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://www.cmtf.upol.cz/o-fakulte/uredni-deska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cs-CZ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dirty="0"/>
              <a:t>Je vaší povinností si v průběhu studia </a:t>
            </a:r>
            <a:r>
              <a:rPr lang="cs-CZ" dirty="0">
                <a:solidFill>
                  <a:srgbClr val="7030A0"/>
                </a:solidFill>
              </a:rPr>
              <a:t>průběžně provádět kontrolu </a:t>
            </a:r>
            <a:r>
              <a:rPr lang="cs-CZ" dirty="0"/>
              <a:t>zapsaných předmětů a jejich splnění ve </a:t>
            </a:r>
            <a:r>
              <a:rPr lang="cs-CZ" dirty="0" err="1" smtClean="0"/>
              <a:t>STAGu</a:t>
            </a:r>
            <a:r>
              <a:rPr lang="cs-CZ" dirty="0" smtClean="0"/>
              <a:t>.</a:t>
            </a:r>
            <a:endParaRPr lang="cs-CZ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dirty="0"/>
              <a:t>Náprava po uzavření akademického roku je možná pouze administrativní cestou a pozdním žádostem nemusí být vyhověno.</a:t>
            </a:r>
          </a:p>
        </p:txBody>
      </p:sp>
    </p:spTree>
    <p:extLst>
      <p:ext uri="{BB962C8B-B14F-4D97-AF65-F5344CB8AC3E}">
        <p14:creationId xmlns:p14="http://schemas.microsoft.com/office/powerpoint/2010/main" val="1589889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Ukončení studia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případě, že chcete v průběhu studia studium ukončit na vlastní žádost, je třeba zaslat Oznámení o ukončení studia. </a:t>
            </a:r>
          </a:p>
          <a:p>
            <a:r>
              <a:rPr lang="cs-CZ" dirty="0" smtClean="0"/>
              <a:t>Ukončení studia neprobíhá automaticky, proto je třeba tuto skutečnost písemně oznámit.</a:t>
            </a:r>
          </a:p>
          <a:p>
            <a:r>
              <a:rPr lang="cs-CZ" dirty="0" smtClean="0"/>
              <a:t>Oznámení naleznete na </a:t>
            </a:r>
            <a:r>
              <a:rPr lang="cs-CZ" dirty="0"/>
              <a:t>webu </a:t>
            </a:r>
            <a:r>
              <a:rPr lang="cs-CZ" dirty="0" smtClean="0"/>
              <a:t>zde: </a:t>
            </a:r>
            <a:r>
              <a:rPr lang="cs-CZ" dirty="0">
                <a:hlinkClick r:id="rId2"/>
              </a:rPr>
              <a:t>https://www.cmtf.upol.cz/studenti/</a:t>
            </a:r>
            <a:r>
              <a:rPr lang="cs-CZ" dirty="0" err="1">
                <a:hlinkClick r:id="rId2"/>
              </a:rPr>
              <a:t>studijni-zalezitosti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studijni-oddeleni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471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Studijní oddělení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Nachází se ve 3. podlaží hlavní budovy CMTF, Univerzitní 22.</a:t>
            </a:r>
          </a:p>
          <a:p>
            <a:r>
              <a:rPr lang="cs-CZ" dirty="0"/>
              <a:t>Vedle výtahu jsou umístěny tištěné formuláře, které jsou rovněž k dispozici na webu </a:t>
            </a:r>
            <a:r>
              <a:rPr lang="cs-CZ" dirty="0" smtClean="0"/>
              <a:t>fakulty zde: </a:t>
            </a:r>
            <a:r>
              <a:rPr lang="cs-CZ" dirty="0">
                <a:hlinkClick r:id="rId3"/>
              </a:rPr>
              <a:t>https://www.cmtf.upol.cz/studenti/</a:t>
            </a:r>
            <a:r>
              <a:rPr lang="cs-CZ" dirty="0" err="1">
                <a:hlinkClick r:id="rId3"/>
              </a:rPr>
              <a:t>studijni-zalezitosti</a:t>
            </a:r>
            <a:r>
              <a:rPr lang="cs-CZ" dirty="0">
                <a:hlinkClick r:id="rId3"/>
              </a:rPr>
              <a:t>/</a:t>
            </a:r>
            <a:r>
              <a:rPr lang="cs-CZ" dirty="0" err="1">
                <a:hlinkClick r:id="rId3"/>
              </a:rPr>
              <a:t>prubeh</a:t>
            </a:r>
            <a:r>
              <a:rPr lang="cs-CZ" dirty="0">
                <a:hlinkClick r:id="rId3"/>
              </a:rPr>
              <a:t>-studia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Každý studijní program má přidělenu svou studijní referentku. Kontaktovat nás můžete telefonicky, e-mailem i osobně v době úředních hodin</a:t>
            </a:r>
            <a:r>
              <a:rPr lang="cs-CZ" dirty="0" smtClean="0"/>
              <a:t>. Informace naleznete zde:</a:t>
            </a:r>
            <a:r>
              <a:rPr lang="cs-CZ" dirty="0"/>
              <a:t> </a:t>
            </a:r>
            <a:r>
              <a:rPr lang="cs-CZ" dirty="0" smtClean="0">
                <a:hlinkClick r:id="rId4"/>
              </a:rPr>
              <a:t>https</a:t>
            </a:r>
            <a:r>
              <a:rPr lang="cs-CZ" dirty="0">
                <a:hlinkClick r:id="rId4"/>
              </a:rPr>
              <a:t>://www.cmtf.upol.cz/studenti/</a:t>
            </a:r>
            <a:r>
              <a:rPr lang="cs-CZ" dirty="0" err="1">
                <a:hlinkClick r:id="rId4"/>
              </a:rPr>
              <a:t>studijni-zalezitosti</a:t>
            </a:r>
            <a:r>
              <a:rPr lang="cs-CZ" dirty="0">
                <a:hlinkClick r:id="rId4"/>
              </a:rPr>
              <a:t>/</a:t>
            </a:r>
            <a:r>
              <a:rPr lang="cs-CZ" dirty="0" err="1">
                <a:hlinkClick r:id="rId4"/>
              </a:rPr>
              <a:t>studijni-oddeleni</a:t>
            </a:r>
            <a:r>
              <a:rPr lang="cs-CZ" dirty="0" smtClean="0">
                <a:hlinkClick r:id="rId4"/>
              </a:rPr>
              <a:t>/</a:t>
            </a:r>
            <a:r>
              <a:rPr lang="cs-CZ" dirty="0" smtClean="0"/>
              <a:t>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5116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136358" y="248654"/>
            <a:ext cx="34249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/>
          </a:p>
          <a:p>
            <a:r>
              <a:rPr lang="cs-CZ" b="1" dirty="0"/>
              <a:t>vedoucí studijního oddělení</a:t>
            </a:r>
            <a:r>
              <a:rPr lang="cs-CZ" dirty="0"/>
              <a:t> </a:t>
            </a:r>
          </a:p>
          <a:p>
            <a:r>
              <a:rPr lang="cs-CZ" b="1" dirty="0">
                <a:hlinkClick r:id="rId2" tooltip="vizitka"/>
              </a:rPr>
              <a:t>Mgr. Kristýna Hradilová</a:t>
            </a:r>
            <a:r>
              <a:rPr lang="cs-CZ" dirty="0"/>
              <a:t> </a:t>
            </a:r>
          </a:p>
          <a:p>
            <a:r>
              <a:rPr lang="cs-CZ" dirty="0">
                <a:hlinkClick r:id="rId3"/>
              </a:rPr>
              <a:t>kristyna.hradilova@upol.cz</a:t>
            </a:r>
            <a:r>
              <a:rPr lang="cs-CZ" dirty="0"/>
              <a:t> </a:t>
            </a:r>
          </a:p>
          <a:p>
            <a:r>
              <a:rPr lang="cs-CZ" dirty="0"/>
              <a:t>58 563 7010 </a:t>
            </a:r>
          </a:p>
          <a:p>
            <a:r>
              <a:rPr lang="cs-CZ" dirty="0"/>
              <a:t>Univerzitní 22, místnost: 5.21</a:t>
            </a:r>
          </a:p>
          <a:p>
            <a:r>
              <a:rPr lang="cs-CZ" dirty="0"/>
              <a:t>dle domluvy e-mailem </a:t>
            </a:r>
          </a:p>
          <a:p>
            <a:r>
              <a:rPr lang="cs-CZ" dirty="0"/>
              <a:t>přijímací řízení 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36358" y="2136338"/>
            <a:ext cx="52377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referentka studijního oddělení</a:t>
            </a:r>
            <a:r>
              <a:rPr lang="cs-CZ" dirty="0"/>
              <a:t> </a:t>
            </a:r>
          </a:p>
          <a:p>
            <a:r>
              <a:rPr lang="cs-CZ" b="1" u="sng" dirty="0">
                <a:solidFill>
                  <a:schemeClr val="accent1">
                    <a:lumMod val="75000"/>
                  </a:schemeClr>
                </a:solidFill>
              </a:rPr>
              <a:t>Mgr. Kateřina Pátková</a:t>
            </a:r>
          </a:p>
          <a:p>
            <a:r>
              <a:rPr lang="cs-CZ" dirty="0">
                <a:hlinkClick r:id="rId4"/>
              </a:rPr>
              <a:t>katerina.patkova@upol.cz</a:t>
            </a:r>
            <a:r>
              <a:rPr lang="cs-CZ" dirty="0"/>
              <a:t> </a:t>
            </a:r>
          </a:p>
          <a:p>
            <a:r>
              <a:rPr lang="cs-CZ" dirty="0"/>
              <a:t>58 563 7013 </a:t>
            </a:r>
          </a:p>
          <a:p>
            <a:r>
              <a:rPr lang="cs-CZ" dirty="0"/>
              <a:t>Univerzitní 22, místnost: 3.02</a:t>
            </a:r>
          </a:p>
          <a:p>
            <a:r>
              <a:rPr lang="cs-CZ" dirty="0"/>
              <a:t>studijní programy a obory:</a:t>
            </a:r>
            <a:br>
              <a:rPr lang="cs-CZ" dirty="0"/>
            </a:br>
            <a:r>
              <a:rPr lang="cs-CZ" dirty="0"/>
              <a:t>Charitativní a sociální práce (Bc., </a:t>
            </a:r>
            <a:r>
              <a:rPr lang="cs-CZ" dirty="0" err="1"/>
              <a:t>NMgr</a:t>
            </a:r>
            <a:r>
              <a:rPr lang="cs-CZ" dirty="0"/>
              <a:t>.)</a:t>
            </a:r>
            <a:br>
              <a:rPr lang="cs-CZ" dirty="0"/>
            </a:br>
            <a:r>
              <a:rPr lang="cs-CZ" dirty="0"/>
              <a:t>Mezinárodní sociální a humanitární práce (Bc., </a:t>
            </a:r>
            <a:r>
              <a:rPr lang="cs-CZ" dirty="0" err="1"/>
              <a:t>NMgr</a:t>
            </a:r>
            <a:r>
              <a:rPr lang="cs-CZ" dirty="0"/>
              <a:t>.)</a:t>
            </a:r>
            <a:br>
              <a:rPr lang="cs-CZ" dirty="0"/>
            </a:br>
            <a:r>
              <a:rPr lang="cs-CZ" dirty="0"/>
              <a:t>Sociální práce (Bc., </a:t>
            </a:r>
            <a:r>
              <a:rPr lang="cs-CZ" dirty="0" err="1"/>
              <a:t>NMgr</a:t>
            </a:r>
            <a:r>
              <a:rPr lang="cs-CZ" dirty="0" smtClean="0"/>
              <a:t>.)</a:t>
            </a:r>
            <a:endParaRPr lang="cs-CZ" dirty="0" smtClean="0">
              <a:cs typeface="Calibri"/>
            </a:endParaRPr>
          </a:p>
          <a:p>
            <a:r>
              <a:rPr lang="cs-CZ" dirty="0" smtClean="0">
                <a:cs typeface="Calibri"/>
              </a:rPr>
              <a:t>Aplikovaná </a:t>
            </a:r>
            <a:r>
              <a:rPr lang="cs-CZ" dirty="0">
                <a:cs typeface="Calibri"/>
              </a:rPr>
              <a:t>psychoterapie a inovace v sociální práci (</a:t>
            </a:r>
            <a:r>
              <a:rPr lang="cs-CZ" dirty="0" err="1">
                <a:cs typeface="Calibri"/>
              </a:rPr>
              <a:t>NMgr</a:t>
            </a:r>
            <a:r>
              <a:rPr lang="cs-CZ" dirty="0">
                <a:cs typeface="Calibri"/>
              </a:rPr>
              <a:t>.)</a:t>
            </a:r>
            <a:endParaRPr lang="cs-CZ" dirty="0"/>
          </a:p>
          <a:p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5588594" y="1237609"/>
            <a:ext cx="5762323" cy="507831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cs-CZ" b="1" dirty="0"/>
              <a:t>referentka studijního oddělení</a:t>
            </a:r>
            <a:endParaRPr lang="cs-CZ" dirty="0"/>
          </a:p>
          <a:p>
            <a:r>
              <a:rPr lang="cs-CZ" b="1" dirty="0">
                <a:hlinkClick r:id="rId5" tooltip="vizitka"/>
              </a:rPr>
              <a:t>Lenka Hynková</a:t>
            </a:r>
            <a:endParaRPr lang="cs-CZ" dirty="0"/>
          </a:p>
          <a:p>
            <a:r>
              <a:rPr lang="cs-CZ" dirty="0">
                <a:hlinkClick r:id="rId6"/>
              </a:rPr>
              <a:t>l.hynkova@upol.cz</a:t>
            </a:r>
            <a:endParaRPr lang="cs-CZ" dirty="0"/>
          </a:p>
          <a:p>
            <a:r>
              <a:rPr lang="cs-CZ" dirty="0"/>
              <a:t>58 563 7011</a:t>
            </a:r>
          </a:p>
          <a:p>
            <a:r>
              <a:rPr lang="cs-CZ" dirty="0"/>
              <a:t>Univerzitní 22, místnost: 3.02</a:t>
            </a:r>
          </a:p>
          <a:p>
            <a:r>
              <a:rPr lang="cs-CZ" dirty="0"/>
              <a:t>studijní programy a obory:</a:t>
            </a:r>
          </a:p>
          <a:p>
            <a:r>
              <a:rPr lang="cs-CZ" dirty="0" smtClean="0"/>
              <a:t>Etika </a:t>
            </a:r>
            <a:r>
              <a:rPr lang="cs-CZ" dirty="0"/>
              <a:t>a kultura v mediální komunikaci (Bc.)</a:t>
            </a:r>
            <a:br>
              <a:rPr lang="cs-CZ" dirty="0"/>
            </a:br>
            <a:r>
              <a:rPr lang="cs-CZ" dirty="0"/>
              <a:t>Náboženství ze zaměřením na vzdělávání (Bc</a:t>
            </a:r>
            <a:r>
              <a:rPr lang="cs-CZ" dirty="0" smtClean="0"/>
              <a:t>.)</a:t>
            </a:r>
          </a:p>
          <a:p>
            <a:r>
              <a:rPr lang="cs-CZ" dirty="0" smtClean="0"/>
              <a:t>Sociální práce s dětmi </a:t>
            </a:r>
            <a:r>
              <a:rPr lang="cs-CZ" smtClean="0"/>
              <a:t>a mládeží (Bc.)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Teologické nauky (Bc., </a:t>
            </a:r>
            <a:r>
              <a:rPr lang="cs-CZ" dirty="0" err="1"/>
              <a:t>NMgr</a:t>
            </a:r>
            <a:r>
              <a:rPr lang="cs-CZ" dirty="0"/>
              <a:t>.)</a:t>
            </a:r>
          </a:p>
          <a:p>
            <a:r>
              <a:rPr lang="cs-CZ" dirty="0"/>
              <a:t>Teologie (Bc.)</a:t>
            </a:r>
            <a:br>
              <a:rPr lang="cs-CZ" dirty="0"/>
            </a:br>
            <a:r>
              <a:rPr lang="cs-CZ" dirty="0"/>
              <a:t>Teologická studia (Bc., </a:t>
            </a:r>
            <a:r>
              <a:rPr lang="cs-CZ" dirty="0" err="1"/>
              <a:t>NMgr</a:t>
            </a:r>
            <a:r>
              <a:rPr lang="cs-CZ" dirty="0"/>
              <a:t>.)</a:t>
            </a:r>
            <a:br>
              <a:rPr lang="cs-CZ" dirty="0"/>
            </a:br>
            <a:r>
              <a:rPr lang="cs-CZ" dirty="0"/>
              <a:t>Sociální pedagogika (Bc., </a:t>
            </a:r>
            <a:r>
              <a:rPr lang="cs-CZ" dirty="0" err="1"/>
              <a:t>NMgr</a:t>
            </a:r>
            <a:r>
              <a:rPr lang="cs-CZ" dirty="0"/>
              <a:t>.)</a:t>
            </a:r>
            <a:br>
              <a:rPr lang="cs-CZ" dirty="0"/>
            </a:br>
            <a:r>
              <a:rPr lang="cs-CZ" dirty="0"/>
              <a:t>Katolická teologie (Mgr.)</a:t>
            </a:r>
            <a:br>
              <a:rPr lang="cs-CZ" dirty="0"/>
            </a:br>
            <a:r>
              <a:rPr lang="cs-CZ" dirty="0"/>
              <a:t>Učitelství náboženství pro základní školy + Katechetika (</a:t>
            </a:r>
            <a:r>
              <a:rPr lang="cs-CZ" dirty="0" err="1"/>
              <a:t>NMgr</a:t>
            </a:r>
            <a:r>
              <a:rPr lang="cs-CZ" dirty="0"/>
              <a:t>.)</a:t>
            </a:r>
            <a:br>
              <a:rPr lang="cs-CZ" dirty="0"/>
            </a:br>
            <a:r>
              <a:rPr lang="cs-CZ" dirty="0"/>
              <a:t>Učitelství náboženství pro základní školy (</a:t>
            </a:r>
            <a:r>
              <a:rPr lang="cs-CZ" dirty="0" err="1"/>
              <a:t>NMgr</a:t>
            </a:r>
            <a:r>
              <a:rPr lang="cs-CZ" dirty="0"/>
              <a:t>.)</a:t>
            </a:r>
            <a:br>
              <a:rPr lang="cs-CZ" dirty="0"/>
            </a:br>
            <a:r>
              <a:rPr lang="cs-CZ" dirty="0"/>
              <a:t>agenda týkající se stipendií</a:t>
            </a:r>
          </a:p>
        </p:txBody>
      </p:sp>
    </p:spTree>
    <p:extLst>
      <p:ext uri="{BB962C8B-B14F-4D97-AF65-F5344CB8AC3E}">
        <p14:creationId xmlns:p14="http://schemas.microsoft.com/office/powerpoint/2010/main" val="255152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Identifikační karty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Žádost o vydání Identifikační karty (pokud jste již tak neučinili) naleznete ve své elektronické přihlášce </a:t>
            </a:r>
            <a:r>
              <a:rPr lang="cs-CZ" dirty="0"/>
              <a:t>na adrese </a:t>
            </a:r>
            <a:r>
              <a:rPr lang="cs-CZ" dirty="0">
                <a:hlinkClick r:id="rId2"/>
              </a:rPr>
              <a:t>https://prihlaska.upol.cz </a:t>
            </a:r>
            <a:r>
              <a:rPr lang="cs-CZ" dirty="0"/>
              <a:t/>
            </a:r>
            <a:br>
              <a:rPr lang="cs-CZ" dirty="0"/>
            </a:br>
            <a:r>
              <a:rPr lang="cs-CZ" i="1" dirty="0"/>
              <a:t>(Přihlašovací údaje jsou stejné jako při podávání </a:t>
            </a:r>
            <a:r>
              <a:rPr lang="cs-CZ" i="1" dirty="0" smtClean="0"/>
              <a:t>přihlášky).</a:t>
            </a:r>
            <a:endParaRPr lang="cs-CZ" dirty="0"/>
          </a:p>
          <a:p>
            <a:r>
              <a:rPr lang="cs-CZ" dirty="0" smtClean="0"/>
              <a:t>IDENTIFIKAČNÍ</a:t>
            </a:r>
            <a:r>
              <a:rPr lang="cs-CZ" dirty="0"/>
              <a:t> </a:t>
            </a:r>
            <a:r>
              <a:rPr lang="cs-CZ" dirty="0" smtClean="0"/>
              <a:t>KARTU </a:t>
            </a:r>
            <a:r>
              <a:rPr lang="cs-CZ" dirty="0"/>
              <a:t>(ISIC i standardní modrá karta UP) </a:t>
            </a:r>
            <a:r>
              <a:rPr lang="cs-CZ" dirty="0" smtClean="0"/>
              <a:t>si můžete vyzvednout po obdržení informace na e-mail a po rezervaci termínu k vyzvednutí v</a:t>
            </a:r>
            <a:r>
              <a:rPr lang="cs-CZ" dirty="0"/>
              <a:t> prostorách Zbrojnice (Biskupské nám. 1</a:t>
            </a:r>
            <a:r>
              <a:rPr lang="cs-CZ" dirty="0" smtClean="0"/>
              <a:t>). Bližší informace naleznete </a:t>
            </a:r>
            <a:r>
              <a:rPr lang="cs-CZ" dirty="0"/>
              <a:t>na webu </a:t>
            </a:r>
            <a:r>
              <a:rPr lang="cs-CZ" dirty="0" smtClean="0"/>
              <a:t>UP zde: </a:t>
            </a:r>
            <a:r>
              <a:rPr lang="cs-CZ" dirty="0">
                <a:hlinkClick r:id="rId3"/>
              </a:rPr>
              <a:t>https://cvt.upol.cz/identifikacni-karty-ik/#</a:t>
            </a:r>
            <a:r>
              <a:rPr lang="cs-CZ" dirty="0" smtClean="0">
                <a:hlinkClick r:id="rId3"/>
              </a:rPr>
              <a:t>c47555</a:t>
            </a:r>
            <a:r>
              <a:rPr lang="cs-CZ" dirty="0" smtClean="0"/>
              <a:t>. </a:t>
            </a:r>
          </a:p>
          <a:p>
            <a:r>
              <a:rPr lang="cs-CZ" dirty="0"/>
              <a:t>Pro kombinovanou formu studia budou karty vydávány na studijním odd. CMTF ve dnech </a:t>
            </a:r>
            <a:r>
              <a:rPr lang="cs-CZ" dirty="0" smtClean="0">
                <a:solidFill>
                  <a:srgbClr val="7030A0"/>
                </a:solidFill>
              </a:rPr>
              <a:t>6. </a:t>
            </a:r>
            <a:r>
              <a:rPr lang="cs-CZ" dirty="0">
                <a:solidFill>
                  <a:srgbClr val="7030A0"/>
                </a:solidFill>
              </a:rPr>
              <a:t>a </a:t>
            </a:r>
            <a:r>
              <a:rPr lang="cs-CZ" dirty="0" smtClean="0">
                <a:solidFill>
                  <a:srgbClr val="7030A0"/>
                </a:solidFill>
              </a:rPr>
              <a:t>13. listopadu 2021.</a:t>
            </a:r>
            <a:endParaRPr lang="cs-CZ" dirty="0">
              <a:solidFill>
                <a:srgbClr val="7030A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44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Univerzitní e-mail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Každému z vás je přidělen univerzitní e-mail, který máte povinnost ke komunikaci v rámci studia používat. Můžete si e-mail sloučit s vaším osobním e-mailem, či pro větší kontrolu nastavit </a:t>
            </a:r>
            <a:r>
              <a:rPr lang="cs-CZ" dirty="0" smtClean="0"/>
              <a:t>přeposílání. </a:t>
            </a:r>
          </a:p>
          <a:p>
            <a:r>
              <a:rPr lang="cs-CZ" dirty="0" smtClean="0"/>
              <a:t>Web portálu: </a:t>
            </a: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://portal.upol.cz/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936" y="4654856"/>
            <a:ext cx="7516274" cy="159089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60" y="3567846"/>
            <a:ext cx="11860280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27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err="1">
                <a:solidFill>
                  <a:srgbClr val="7030A0"/>
                </a:solidFill>
              </a:rPr>
              <a:t>UPlikace</a:t>
            </a:r>
            <a:endParaRPr lang="cs-CZ" b="1" dirty="0">
              <a:solidFill>
                <a:srgbClr val="7030A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0684" y="3027890"/>
            <a:ext cx="4587922" cy="343618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05327" y="1443789"/>
            <a:ext cx="113257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800" dirty="0"/>
              <a:t>Je oficiální mobilní aplikace pro studenty Univerzity Palackého v Olomouci.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800" dirty="0"/>
              <a:t>Naleznete zde detailní přehled o studiu včetně přehledného rozvrhu, harmonogramu zkouškových termínů atd.</a:t>
            </a:r>
          </a:p>
        </p:txBody>
      </p:sp>
    </p:spTree>
    <p:extLst>
      <p:ext uri="{BB962C8B-B14F-4D97-AF65-F5344CB8AC3E}">
        <p14:creationId xmlns:p14="http://schemas.microsoft.com/office/powerpoint/2010/main" val="391743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Hlášení změn osobních údajů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Pokud již nyní víte, že vámi uvedené údaje v e-přihlášce nejsou aktuální, je třeba změnu oznámit</a:t>
            </a:r>
            <a:r>
              <a:rPr lang="cs-CZ" dirty="0"/>
              <a:t> </a:t>
            </a:r>
            <a:r>
              <a:rPr lang="cs-CZ" dirty="0" smtClean="0"/>
              <a:t>na formuláři „Hlášení změn v osobních údajích“. Tuto povinnost máte v průběhu celého studia.</a:t>
            </a:r>
          </a:p>
          <a:p>
            <a:r>
              <a:rPr lang="cs-CZ" dirty="0" smtClean="0">
                <a:solidFill>
                  <a:srgbClr val="7030A0"/>
                </a:solidFill>
              </a:rPr>
              <a:t>Chybně uvedené údaje se případně projeví i na diplomu!!!</a:t>
            </a:r>
          </a:p>
          <a:p>
            <a:r>
              <a:rPr lang="cs-CZ" dirty="0" smtClean="0"/>
              <a:t>Formuláře </a:t>
            </a:r>
            <a:r>
              <a:rPr lang="cs-CZ" dirty="0"/>
              <a:t>naleznete v </a:t>
            </a:r>
            <a:r>
              <a:rPr lang="cs-CZ" dirty="0" err="1" smtClean="0"/>
              <a:t>UPlikaci</a:t>
            </a:r>
            <a:r>
              <a:rPr lang="cs-CZ" dirty="0" smtClean="0"/>
              <a:t> </a:t>
            </a:r>
            <a:r>
              <a:rPr lang="cs-CZ" dirty="0"/>
              <a:t>či na Portále </a:t>
            </a:r>
            <a:r>
              <a:rPr lang="cs-CZ" dirty="0" smtClean="0"/>
              <a:t>UP, </a:t>
            </a:r>
            <a:r>
              <a:rPr lang="cs-CZ" dirty="0"/>
              <a:t>dlaždice </a:t>
            </a:r>
            <a:r>
              <a:rPr lang="cs-CZ" dirty="0" smtClean="0"/>
              <a:t>ELF/Formuláře.</a:t>
            </a:r>
            <a:endParaRPr lang="cs-CZ" dirty="0"/>
          </a:p>
          <a:p>
            <a:pPr marL="0" indent="0">
              <a:buNone/>
            </a:pPr>
            <a:endParaRPr lang="cs-CZ" dirty="0">
              <a:solidFill>
                <a:srgbClr val="7030A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016" y="4550336"/>
            <a:ext cx="7430537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Poplatky za nadstandardní dobu studia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Bezplatná doba studia je standardní doba studia stanoveného programu </a:t>
            </a:r>
            <a:r>
              <a:rPr lang="cs-CZ" dirty="0">
                <a:solidFill>
                  <a:srgbClr val="7030A0"/>
                </a:solidFill>
              </a:rPr>
              <a:t>+ 1 rok</a:t>
            </a:r>
            <a:r>
              <a:rPr lang="cs-CZ" dirty="0"/>
              <a:t>, za předpokladu, že máte předchozí studium VŠ </a:t>
            </a:r>
          </a:p>
          <a:p>
            <a:pPr marL="0" indent="0">
              <a:buNone/>
            </a:pPr>
            <a:r>
              <a:rPr lang="cs-CZ" dirty="0"/>
              <a:t>   v rámci ČR úspěšně zakončeno.</a:t>
            </a:r>
          </a:p>
          <a:p>
            <a:r>
              <a:rPr lang="cs-CZ" dirty="0"/>
              <a:t>Poplatek za nadstandardní dobu studia činí 20.000,- za každých započatých 6 </a:t>
            </a:r>
            <a:r>
              <a:rPr lang="cs-CZ" dirty="0" smtClean="0"/>
              <a:t>měsíců studia.</a:t>
            </a:r>
            <a:endParaRPr lang="cs-CZ" dirty="0"/>
          </a:p>
          <a:p>
            <a:r>
              <a:rPr lang="cs-CZ" dirty="0"/>
              <a:t>Informace o </a:t>
            </a:r>
            <a:r>
              <a:rPr lang="cs-CZ" dirty="0" smtClean="0"/>
              <a:t>poplatcích zde: </a:t>
            </a: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://www.upol.cz/studenti/studium/poplatky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5985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Stipendia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7030A0"/>
                </a:solidFill>
              </a:rPr>
              <a:t>Sociální</a:t>
            </a:r>
            <a:r>
              <a:rPr lang="cs-CZ" dirty="0"/>
              <a:t> stipendium v případě tíživé sociální situace studenta (podle § 91, odst. 3. zákona o vysokých školách).</a:t>
            </a:r>
          </a:p>
          <a:p>
            <a:r>
              <a:rPr lang="cs-CZ" dirty="0">
                <a:solidFill>
                  <a:srgbClr val="7030A0"/>
                </a:solidFill>
              </a:rPr>
              <a:t>Ubytovací </a:t>
            </a:r>
            <a:r>
              <a:rPr lang="cs-CZ" dirty="0"/>
              <a:t>stipendium pro studenty, kteří nemají trvalé bydliště v okrese Olomouc nebo držitele průkazu ZTP či ZTP/P.</a:t>
            </a:r>
          </a:p>
          <a:p>
            <a:r>
              <a:rPr lang="cs-CZ" dirty="0"/>
              <a:t>Tato stipendia řeší Oddělení pro studium Rektorátu UP.</a:t>
            </a:r>
          </a:p>
          <a:p>
            <a:r>
              <a:rPr lang="cs-CZ" dirty="0"/>
              <a:t>Informace k výše uvedeným stipendiím naleznete na webu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  <a:hlinkClick r:id="rId2"/>
              </a:rPr>
              <a:t>https://www.upol.cz/studenti/studium/stipendia</a:t>
            </a:r>
            <a:r>
              <a:rPr lang="cs-CZ" dirty="0" smtClean="0">
                <a:solidFill>
                  <a:srgbClr val="0070C0"/>
                </a:solidFill>
                <a:hlinkClick r:id="rId2"/>
              </a:rPr>
              <a:t>/</a:t>
            </a:r>
            <a:r>
              <a:rPr lang="cs-CZ" dirty="0" smtClean="0">
                <a:solidFill>
                  <a:srgbClr val="0070C0"/>
                </a:solidFill>
              </a:rPr>
              <a:t>.</a:t>
            </a:r>
            <a:endParaRPr lang="cs-CZ" dirty="0">
              <a:solidFill>
                <a:srgbClr val="0070C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842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Uznaná doba rodičovství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Právo studentů na přerušení studia po celou uznanou dobu rodičovství (tzn. období mateřské dovolené + období rodičovské dovolené), maximálně do 3 let věku dítěte.</a:t>
            </a:r>
          </a:p>
          <a:p>
            <a:r>
              <a:rPr lang="cs-CZ" dirty="0"/>
              <a:t>Více informací </a:t>
            </a:r>
            <a:r>
              <a:rPr lang="cs-CZ" dirty="0" smtClean="0"/>
              <a:t>zde: </a:t>
            </a:r>
            <a:r>
              <a:rPr lang="cs-CZ" dirty="0">
                <a:hlinkClick r:id="rId2"/>
              </a:rPr>
              <a:t>https://www.upol.cz/studenti/studium/prava-a-povinnosti-studenta/#</a:t>
            </a:r>
            <a:r>
              <a:rPr lang="cs-CZ" dirty="0" smtClean="0">
                <a:hlinkClick r:id="rId2"/>
              </a:rPr>
              <a:t>c53</a:t>
            </a:r>
            <a:r>
              <a:rPr lang="cs-CZ" dirty="0" smtClean="0"/>
              <a:t>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57618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1436</Words>
  <Application>Microsoft Office PowerPoint</Application>
  <PresentationFormat>Širokoúhlá obrazovka</PresentationFormat>
  <Paragraphs>135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Tahoma</vt:lpstr>
      <vt:lpstr>Motiv Office</vt:lpstr>
      <vt:lpstr>Zápis do 1. ročníku</vt:lpstr>
      <vt:lpstr>Zahájení výuky</vt:lpstr>
      <vt:lpstr>Identifikační karty</vt:lpstr>
      <vt:lpstr>Univerzitní e-mail</vt:lpstr>
      <vt:lpstr>UPlikace</vt:lpstr>
      <vt:lpstr>Hlášení změn osobních údajů</vt:lpstr>
      <vt:lpstr>Poplatky za nadstandardní dobu studia</vt:lpstr>
      <vt:lpstr>Stipendia</vt:lpstr>
      <vt:lpstr>Uznaná doba rodičovství</vt:lpstr>
      <vt:lpstr>Centrum pro studenty se specifickými potřebami</vt:lpstr>
      <vt:lpstr>Studijní a zkušební řád</vt:lpstr>
      <vt:lpstr>Kudy Kam</vt:lpstr>
      <vt:lpstr>Prezentace aplikace PowerPoint</vt:lpstr>
      <vt:lpstr>Studijní plán</vt:lpstr>
      <vt:lpstr>Prezentace aplikace PowerPoint</vt:lpstr>
      <vt:lpstr>Informace k systému STAG </vt:lpstr>
      <vt:lpstr>Zápis na předměty</vt:lpstr>
      <vt:lpstr>Prezentace aplikace PowerPoint</vt:lpstr>
      <vt:lpstr>Prezentace aplikace PowerPoint</vt:lpstr>
      <vt:lpstr>Kreditová banka</vt:lpstr>
      <vt:lpstr>Doporučení</vt:lpstr>
      <vt:lpstr>Uznání zkoušek, zápočtů, kolokvií</vt:lpstr>
      <vt:lpstr>Kontroly studia na konci akademického roku </vt:lpstr>
      <vt:lpstr>Ukončení studia</vt:lpstr>
      <vt:lpstr>Studijní oddělení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Zápis do 1. ročníku</dc:title>
  <dc:creator>Hynkova Lenka</dc:creator>
  <cp:lastModifiedBy>Hynkova Lenka</cp:lastModifiedBy>
  <cp:revision>164</cp:revision>
  <cp:lastPrinted>2020-10-22T09:54:20Z</cp:lastPrinted>
  <dcterms:created xsi:type="dcterms:W3CDTF">2020-08-18T10:20:37Z</dcterms:created>
  <dcterms:modified xsi:type="dcterms:W3CDTF">2021-09-09T06:54:20Z</dcterms:modified>
</cp:coreProperties>
</file>